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5"/>
  </p:notesMasterIdLst>
  <p:sldIdLst>
    <p:sldId id="257" r:id="rId4"/>
    <p:sldId id="400" r:id="rId5"/>
    <p:sldId id="386" r:id="rId6"/>
    <p:sldId id="299" r:id="rId7"/>
    <p:sldId id="387" r:id="rId8"/>
    <p:sldId id="388" r:id="rId9"/>
    <p:sldId id="389" r:id="rId10"/>
    <p:sldId id="324" r:id="rId11"/>
    <p:sldId id="390" r:id="rId12"/>
    <p:sldId id="362" r:id="rId13"/>
    <p:sldId id="378" r:id="rId14"/>
    <p:sldId id="391" r:id="rId15"/>
    <p:sldId id="392" r:id="rId16"/>
    <p:sldId id="393" r:id="rId17"/>
    <p:sldId id="394" r:id="rId18"/>
    <p:sldId id="395" r:id="rId19"/>
    <p:sldId id="396" r:id="rId20"/>
    <p:sldId id="397" r:id="rId21"/>
    <p:sldId id="398" r:id="rId22"/>
    <p:sldId id="399" r:id="rId23"/>
    <p:sldId id="32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t>‹#›</a:t>
            </a:fld>
            <a:endParaRPr lang="en-US"/>
          </a:p>
        </p:txBody>
      </p:sp>
    </p:spTree>
    <p:extLst>
      <p:ext uri="{BB962C8B-B14F-4D97-AF65-F5344CB8AC3E}">
        <p14:creationId xmlns:p14="http://schemas.microsoft.com/office/powerpoint/2010/main" val="2987259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034683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Seems so obvious, but often this gets lost in other work and the new person arrives but nothing is ready.  So be sure you have workspace and/or equipment/supplies needed available on the first day.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485636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items to think about right away in planning for the first day.  What are you going to have the person doing that first week, and through the rest of the first month.  Is there training required – do they need to know your POS for instance.  How and when will you tell current employees?  Consider having a person assigned as their ‘buddy’ so that someone besides you is helping with ordinary questions and is invested in the new hire’s success.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422325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for some reason the new person will not start for more than one-two weeks, then keep them in the loop until they do.  Send them copies of employee newsletters or customer-focused emails, for example.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709714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attrition in the first 12 months is due to poor hiring and lack of adequate orientation.  Pretty costly!</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80314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first day, do not start out with the administrative stuff.  Put it later in the day.  Maybe you should start them an hour later than normal so you are ready too.</a:t>
            </a:r>
          </a:p>
          <a:p>
            <a:r>
              <a:rPr lang="en-US" dirty="0" smtClean="0"/>
              <a:t>Remind the person why you hired them – how prepared they were in their company research, their technical skills, their attitude – whatever your reasons were.</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267037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Describe your culture and values.  What is important for them to know to really understand how to work well there?  What do you want them thinking about so they can be productive?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476224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Describe your strategy, the goals for their work unit and how they fit into the organization.</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508107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supervise the person, this part is about you.  If someone else does, it is important that they do this piece and the remaining parts below.  Talk about how you like to work, do you want early notice of problems or do you expect the person to try to solve them first?  Are you someone they can stop in the hall or do you prefer a scheduled meeting?  What are your staff meetings like?  These are some examples but you should be as clear as possible.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841762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them around the organization.  IF employees are disbursed to client sites, talk about when they will meet those people too.  Use a bit of their background to make a connection with each current employee.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28848497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sure someone is set up to take the person to lunch the first day – it is kind and sets the tone.  For other shifts, make similar efforts.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2948371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have found and assessed applicants, now lets talk about hiring and ensuring the new hire succeeds.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31877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Then describe that first month work plan you composed.  Explain your performance expectations.  Offer whatever support is needed and tell them who to ask what questions of.  Tell them what you want them to keep you informed about and how.</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2486690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more HR help?  Alexandria SBDC offers a free hour of advice monthly to its </a:t>
            </a:r>
            <a:r>
              <a:rPr lang="en-US" smtClean="0"/>
              <a:t>clients – register now.</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3097961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assessing the applicants, you reviewed their materials and interviewed each and checked references on your top 1-2 selectees.  You and your interviewing team assessed each and discussed any concerns or differing opinions and you are ready to make the offer.  Let’s make it an effective one – this is marketing to that person.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006639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Along the way you have answered their questions and learned what you need – that should include how they fit in your pay range as well as what interests them.  Use your knowledge to put together the best offer you can make.  Being cheap, ignoring applicants interests, or being sloppy all raise the chances you will fail.</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049940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Decide </a:t>
            </a:r>
            <a:r>
              <a:rPr lang="en-US" b="1" dirty="0" smtClean="0"/>
              <a:t>in advance </a:t>
            </a:r>
            <a:r>
              <a:rPr lang="en-US" b="0" dirty="0" smtClean="0"/>
              <a:t>whether you will negotiate or not.  Many companies do and many do not.  But you need to have your ideas – and if you are negotiating, your parameters ready.  </a:t>
            </a:r>
            <a:endParaRPr lang="en-US" b="1"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31713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Prepare a formal written offer – this protects you both.  Have a signature block for the person and state how long they have to respond.  In most cases a week or two is smart.  The person needs time to assess the offer, talk with family, etc.  But you do not want an offer out there ‘hanging’ too long.  Include the basics of title, pay and your preferred start date.  If you have made any specific side deals with the person be sure to include those – this is a legal record.  Protect yourself from misunderstandings.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085722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Negotiations can be about a wide range of things.  Most of us think immediately about direct compensation.  But candidates often ask about time off for an already scheduled event, extra vacation time, bigger titles, and all sorts of things.  If you are too far apart or you never negotiate, just tell the person so.  But if you are willing to negotiate, look carefully at what is being asked for. 1-2 changes are fine to consider but when a candidate has a long list, you may want to just say no.  You can counter-offer of course.  So if you cannot pay more, you might offer a pay review in 3 to 6 months when you will have a better feel for the person’s value.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732852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Whether you negotiate or not, the offer and any changes to the offer should be in writing.  This saves trouble and potential risk later when the inevitable argument about ‘but I was promised a promotion in six months’ occur.</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828129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8/20/2015 3:51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87702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534400" cy="1523495"/>
          </a:xfrm>
        </p:spPr>
        <p:txBody>
          <a:bodyPr/>
          <a:lstStyle/>
          <a:p>
            <a:pPr>
              <a:lnSpc>
                <a:spcPct val="100000"/>
              </a:lnSpc>
            </a:pP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IMPACT HIRING #4 –</a:t>
            </a:r>
            <a:b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Creating Success from the Start</a:t>
            </a:r>
            <a:endParaRPr lang="en-US" sz="4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Subtitle 2"/>
          <p:cNvSpPr>
            <a:spLocks noGrp="1"/>
          </p:cNvSpPr>
          <p:nvPr>
            <p:ph type="subTitle" idx="1"/>
          </p:nvPr>
        </p:nvSpPr>
        <p:spPr>
          <a:xfrm>
            <a:off x="990600" y="4495800"/>
            <a:ext cx="7681913" cy="1524000"/>
          </a:xfrm>
        </p:spPr>
        <p:txBody>
          <a:bodyPr>
            <a:normAutofit fontScale="92500" lnSpcReduction="10000"/>
          </a:bodyPr>
          <a:lstStyle/>
          <a:p>
            <a:pPr algn="r"/>
            <a:r>
              <a:rPr lang="en-US" dirty="0">
                <a:solidFill>
                  <a:srgbClr val="7030A0"/>
                </a:solidFill>
                <a:latin typeface="Tahoma" panose="020B0604030504040204" pitchFamily="34" charset="0"/>
                <a:ea typeface="Tahoma" panose="020B0604030504040204" pitchFamily="34" charset="0"/>
                <a:cs typeface="Tahoma" panose="020B0604030504040204" pitchFamily="34" charset="0"/>
              </a:rPr>
              <a:t>Patricia A. Frame</a:t>
            </a:r>
          </a:p>
          <a:p>
            <a:pPr algn="r"/>
            <a:r>
              <a:rPr lang="en-US" b="1" dirty="0">
                <a:solidFill>
                  <a:srgbClr val="7030A0"/>
                </a:solidFill>
                <a:latin typeface="Tahoma" panose="020B0604030504040204" pitchFamily="34" charset="0"/>
                <a:ea typeface="Tahoma" panose="020B0604030504040204" pitchFamily="34" charset="0"/>
                <a:cs typeface="Tahoma" panose="020B0604030504040204" pitchFamily="34" charset="0"/>
              </a:rPr>
              <a:t>Strategies for Human Resources</a:t>
            </a:r>
            <a:endParaRPr lang="en-US"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r"/>
            <a:r>
              <a:rPr lang="en-US" dirty="0" smtClean="0">
                <a:solidFill>
                  <a:srgbClr val="7030A0"/>
                </a:solidFill>
                <a:latin typeface="Tahoma" panose="020B0604030504040204" pitchFamily="34" charset="0"/>
                <a:ea typeface="Tahoma" panose="020B0604030504040204" pitchFamily="34" charset="0"/>
                <a:cs typeface="Tahoma" panose="020B0604030504040204" pitchFamily="34" charset="0"/>
              </a:rPr>
              <a:t>SHRinsight.com</a:t>
            </a:r>
          </a:p>
          <a:p>
            <a:pPr algn="r"/>
            <a:r>
              <a:rPr lang="en-US" dirty="0" smtClean="0">
                <a:solidFill>
                  <a:srgbClr val="7030A0"/>
                </a:solidFill>
                <a:latin typeface="Tahoma" panose="020B0604030504040204" pitchFamily="34" charset="0"/>
                <a:ea typeface="Tahoma" panose="020B0604030504040204" pitchFamily="34" charset="0"/>
                <a:cs typeface="Tahoma" panose="020B0604030504040204" pitchFamily="34" charset="0"/>
              </a:rPr>
              <a:t>@2Patra</a:t>
            </a:r>
            <a:endParaRPr lang="en-US"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ADVANCE PREPARATION</a:t>
            </a:r>
            <a:endParaRPr lang="en-US" sz="4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763485"/>
            <a:ext cx="7062487" cy="4723038"/>
          </a:xfrm>
          <a:prstGeom prst="rect">
            <a:avLst/>
          </a:prstGeom>
        </p:spPr>
      </p:pic>
    </p:spTree>
    <p:extLst>
      <p:ext uri="{BB962C8B-B14F-4D97-AF65-F5344CB8AC3E}">
        <p14:creationId xmlns:p14="http://schemas.microsoft.com/office/powerpoint/2010/main" val="17533023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9400" y="2819400"/>
            <a:ext cx="6248400" cy="1938992"/>
          </a:xfrm>
          <a:prstGeom prst="rect">
            <a:avLst/>
          </a:prstGeom>
          <a:noFill/>
        </p:spPr>
        <p:txBody>
          <a:bodyPr wrap="square" rtlCol="0">
            <a:spAutoFit/>
          </a:bodyPr>
          <a:lstStyle/>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First month work plan</a:t>
            </a:r>
          </a:p>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Employees told</a:t>
            </a:r>
          </a:p>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Buddy option</a:t>
            </a:r>
          </a:p>
        </p:txBody>
      </p:sp>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ADVANCE PREPARATION</a:t>
            </a:r>
            <a:endParaRPr lang="en-US" sz="4400" dirty="0"/>
          </a:p>
        </p:txBody>
      </p:sp>
    </p:spTree>
    <p:extLst>
      <p:ext uri="{BB962C8B-B14F-4D97-AF65-F5344CB8AC3E}">
        <p14:creationId xmlns:p14="http://schemas.microsoft.com/office/powerpoint/2010/main" val="193455527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48000"/>
            <a:ext cx="91440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“Keep Them Warm”</a:t>
            </a:r>
          </a:p>
        </p:txBody>
      </p:sp>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ADVANCE PREPARATION</a:t>
            </a:r>
            <a:endParaRPr lang="en-US" sz="4400" dirty="0"/>
          </a:p>
        </p:txBody>
      </p:sp>
    </p:spTree>
    <p:extLst>
      <p:ext uri="{BB962C8B-B14F-4D97-AF65-F5344CB8AC3E}">
        <p14:creationId xmlns:p14="http://schemas.microsoft.com/office/powerpoint/2010/main" val="394808043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SET UP FOR SUCCESS</a:t>
            </a:r>
            <a:endParaRPr lang="en-US" sz="4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810268"/>
            <a:ext cx="6162674" cy="4806886"/>
          </a:xfrm>
          <a:prstGeom prst="rect">
            <a:avLst/>
          </a:prstGeom>
        </p:spPr>
      </p:pic>
    </p:spTree>
    <p:extLst>
      <p:ext uri="{BB962C8B-B14F-4D97-AF65-F5344CB8AC3E}">
        <p14:creationId xmlns:p14="http://schemas.microsoft.com/office/powerpoint/2010/main" val="203161340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SET UP FOR SUCCESS</a:t>
            </a:r>
            <a:endParaRPr lang="en-US" sz="4400" dirty="0"/>
          </a:p>
        </p:txBody>
      </p:sp>
      <p:sp>
        <p:nvSpPr>
          <p:cNvPr id="5" name="TextBox 4"/>
          <p:cNvSpPr txBox="1"/>
          <p:nvPr/>
        </p:nvSpPr>
        <p:spPr>
          <a:xfrm>
            <a:off x="2514600" y="2743200"/>
            <a:ext cx="6477000" cy="707886"/>
          </a:xfrm>
          <a:prstGeom prst="rect">
            <a:avLst/>
          </a:prstGeom>
          <a:noFill/>
        </p:spPr>
        <p:txBody>
          <a:bodyPr wrap="square" rtlCol="0">
            <a:spAutoFit/>
          </a:bodyPr>
          <a:lstStyle/>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Review Why Hired</a:t>
            </a:r>
          </a:p>
        </p:txBody>
      </p:sp>
    </p:spTree>
    <p:extLst>
      <p:ext uri="{BB962C8B-B14F-4D97-AF65-F5344CB8AC3E}">
        <p14:creationId xmlns:p14="http://schemas.microsoft.com/office/powerpoint/2010/main" val="220476005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SET UP FOR SUCCESS</a:t>
            </a:r>
            <a:endParaRPr lang="en-US" sz="4400" dirty="0"/>
          </a:p>
        </p:txBody>
      </p:sp>
      <p:sp>
        <p:nvSpPr>
          <p:cNvPr id="5" name="TextBox 4"/>
          <p:cNvSpPr txBox="1"/>
          <p:nvPr/>
        </p:nvSpPr>
        <p:spPr>
          <a:xfrm>
            <a:off x="2514600" y="2743200"/>
            <a:ext cx="6477000" cy="1323439"/>
          </a:xfrm>
          <a:prstGeom prst="rect">
            <a:avLst/>
          </a:prstGeom>
          <a:noFill/>
        </p:spPr>
        <p:txBody>
          <a:bodyPr wrap="square" rtlCol="0">
            <a:spAutoFit/>
          </a:bodyPr>
          <a:lstStyle/>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Review Why Hired</a:t>
            </a:r>
          </a:p>
          <a:p>
            <a:r>
              <a:rPr lang="en-US" sz="40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Culture, Values</a:t>
            </a:r>
          </a:p>
        </p:txBody>
      </p:sp>
    </p:spTree>
    <p:extLst>
      <p:ext uri="{BB962C8B-B14F-4D97-AF65-F5344CB8AC3E}">
        <p14:creationId xmlns:p14="http://schemas.microsoft.com/office/powerpoint/2010/main" val="292306167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SET UP FOR SUCCESS</a:t>
            </a:r>
            <a:endParaRPr lang="en-US" sz="4400" dirty="0"/>
          </a:p>
        </p:txBody>
      </p:sp>
      <p:sp>
        <p:nvSpPr>
          <p:cNvPr id="5" name="TextBox 4"/>
          <p:cNvSpPr txBox="1"/>
          <p:nvPr/>
        </p:nvSpPr>
        <p:spPr>
          <a:xfrm>
            <a:off x="1905000" y="2743200"/>
            <a:ext cx="7239000" cy="1938992"/>
          </a:xfrm>
          <a:prstGeom prst="rect">
            <a:avLst/>
          </a:prstGeom>
          <a:noFill/>
        </p:spPr>
        <p:txBody>
          <a:bodyPr wrap="square" rtlCol="0">
            <a:spAutoFit/>
          </a:bodyPr>
          <a:lstStyle/>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Review Why Hired</a:t>
            </a:r>
          </a:p>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Culture, Values</a:t>
            </a:r>
          </a:p>
          <a:p>
            <a:r>
              <a:rPr lang="en-US" sz="40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Organization &amp; Work Goals</a:t>
            </a:r>
          </a:p>
        </p:txBody>
      </p:sp>
    </p:spTree>
    <p:extLst>
      <p:ext uri="{BB962C8B-B14F-4D97-AF65-F5344CB8AC3E}">
        <p14:creationId xmlns:p14="http://schemas.microsoft.com/office/powerpoint/2010/main" val="173400853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SET UP FOR SUCCESS</a:t>
            </a:r>
            <a:endParaRPr lang="en-US" sz="4400" dirty="0"/>
          </a:p>
        </p:txBody>
      </p:sp>
      <p:sp>
        <p:nvSpPr>
          <p:cNvPr id="5" name="TextBox 4"/>
          <p:cNvSpPr txBox="1"/>
          <p:nvPr/>
        </p:nvSpPr>
        <p:spPr>
          <a:xfrm>
            <a:off x="1905000" y="2743200"/>
            <a:ext cx="7239000" cy="2554545"/>
          </a:xfrm>
          <a:prstGeom prst="rect">
            <a:avLst/>
          </a:prstGeom>
          <a:noFill/>
        </p:spPr>
        <p:txBody>
          <a:bodyPr wrap="square" rtlCol="0">
            <a:spAutoFit/>
          </a:bodyPr>
          <a:lstStyle/>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Review Why Hired</a:t>
            </a:r>
          </a:p>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Culture, Values</a:t>
            </a:r>
          </a:p>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Organization &amp; Work Goals</a:t>
            </a:r>
          </a:p>
          <a:p>
            <a:r>
              <a:rPr lang="en-US" sz="40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How to Work With You</a:t>
            </a:r>
          </a:p>
        </p:txBody>
      </p:sp>
    </p:spTree>
    <p:extLst>
      <p:ext uri="{BB962C8B-B14F-4D97-AF65-F5344CB8AC3E}">
        <p14:creationId xmlns:p14="http://schemas.microsoft.com/office/powerpoint/2010/main" val="366604646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SET UP FOR SUCCESS</a:t>
            </a:r>
            <a:endParaRPr lang="en-US" sz="4400" dirty="0"/>
          </a:p>
        </p:txBody>
      </p:sp>
      <p:sp>
        <p:nvSpPr>
          <p:cNvPr id="5" name="TextBox 4"/>
          <p:cNvSpPr txBox="1"/>
          <p:nvPr/>
        </p:nvSpPr>
        <p:spPr>
          <a:xfrm>
            <a:off x="2514600" y="2743200"/>
            <a:ext cx="6629400" cy="707886"/>
          </a:xfrm>
          <a:prstGeom prst="rect">
            <a:avLst/>
          </a:prstGeom>
          <a:noFill/>
        </p:spPr>
        <p:txBody>
          <a:bodyPr wrap="square" rtlCol="0">
            <a:spAutoFit/>
          </a:bodyPr>
          <a:lstStyle/>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Introductions</a:t>
            </a:r>
            <a:endParaRPr lang="en-US" sz="4000" b="1"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704467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SET UP FOR SUCCESS</a:t>
            </a:r>
            <a:endParaRPr lang="en-US" sz="4400" dirty="0"/>
          </a:p>
        </p:txBody>
      </p:sp>
      <p:sp>
        <p:nvSpPr>
          <p:cNvPr id="5" name="TextBox 4"/>
          <p:cNvSpPr txBox="1"/>
          <p:nvPr/>
        </p:nvSpPr>
        <p:spPr>
          <a:xfrm>
            <a:off x="2514600" y="2743200"/>
            <a:ext cx="6629400" cy="1323439"/>
          </a:xfrm>
          <a:prstGeom prst="rect">
            <a:avLst/>
          </a:prstGeom>
          <a:noFill/>
        </p:spPr>
        <p:txBody>
          <a:bodyPr wrap="square" rtlCol="0">
            <a:spAutoFit/>
          </a:bodyPr>
          <a:lstStyle/>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Introductions</a:t>
            </a:r>
          </a:p>
          <a:p>
            <a:r>
              <a:rPr lang="en-US" sz="40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Lunch</a:t>
            </a:r>
          </a:p>
        </p:txBody>
      </p:sp>
    </p:spTree>
    <p:extLst>
      <p:ext uri="{BB962C8B-B14F-4D97-AF65-F5344CB8AC3E}">
        <p14:creationId xmlns:p14="http://schemas.microsoft.com/office/powerpoint/2010/main" val="264150755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990600"/>
            <a:ext cx="9067800" cy="1523495"/>
          </a:xfrm>
        </p:spPr>
        <p:txBody>
          <a:bodyPr/>
          <a:lstStyle/>
          <a:p>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What Are Your Best Options Now?</a:t>
            </a:r>
            <a:r>
              <a:rPr lang="en-US" sz="4000" b="1" dirty="0" smtClean="0">
                <a:solidFill>
                  <a:srgbClr val="7030A0"/>
                </a:solidFill>
                <a:effectLst/>
              </a:rPr>
              <a:t/>
            </a:r>
            <a:br>
              <a:rPr lang="en-US" sz="4000" b="1" dirty="0" smtClean="0">
                <a:solidFill>
                  <a:srgbClr val="7030A0"/>
                </a:solidFill>
                <a:effectLst/>
              </a:rPr>
            </a:br>
            <a:r>
              <a:rPr lang="en-US" sz="4000" b="1" dirty="0">
                <a:solidFill>
                  <a:srgbClr val="7030A0"/>
                </a:solidFill>
                <a:effectLst/>
              </a:rPr>
              <a:t>	</a:t>
            </a:r>
            <a:r>
              <a:rPr lang="en-US" sz="4000" b="1" dirty="0" smtClean="0">
                <a:solidFill>
                  <a:srgbClr val="7030A0"/>
                </a:solidFill>
                <a:effectLst/>
              </a:rPr>
              <a:t>		</a:t>
            </a:r>
            <a:br>
              <a:rPr lang="en-US" sz="4000" b="1" dirty="0" smtClean="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981200"/>
            <a:ext cx="6096000" cy="430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893115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SET UP FOR SUCCESS</a:t>
            </a:r>
            <a:endParaRPr lang="en-US" sz="4400" dirty="0"/>
          </a:p>
        </p:txBody>
      </p:sp>
      <p:sp>
        <p:nvSpPr>
          <p:cNvPr id="5" name="TextBox 4"/>
          <p:cNvSpPr txBox="1"/>
          <p:nvPr/>
        </p:nvSpPr>
        <p:spPr>
          <a:xfrm>
            <a:off x="2514600" y="2743200"/>
            <a:ext cx="6629400" cy="1938992"/>
          </a:xfrm>
          <a:prstGeom prst="rect">
            <a:avLst/>
          </a:prstGeom>
          <a:noFill/>
        </p:spPr>
        <p:txBody>
          <a:bodyPr wrap="square" rtlCol="0">
            <a:spAutoFit/>
          </a:bodyPr>
          <a:lstStyle/>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Introductions</a:t>
            </a:r>
          </a:p>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Lunch</a:t>
            </a:r>
          </a:p>
          <a:p>
            <a:r>
              <a:rPr lang="en-US" sz="40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First Month Work Plan</a:t>
            </a:r>
          </a:p>
        </p:txBody>
      </p:sp>
    </p:spTree>
    <p:extLst>
      <p:ext uri="{BB962C8B-B14F-4D97-AF65-F5344CB8AC3E}">
        <p14:creationId xmlns:p14="http://schemas.microsoft.com/office/powerpoint/2010/main" val="136633024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82296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QUESTIONS?	</a:t>
            </a:r>
            <a:b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3200" b="1" dirty="0">
                <a:solidFill>
                  <a:srgbClr val="7030A0"/>
                </a:solidFill>
                <a:effectLst/>
              </a:rPr>
              <a:t>	</a:t>
            </a:r>
            <a:r>
              <a:rPr lang="en-US" sz="3200" dirty="0" smtClean="0">
                <a:solidFill>
                  <a:srgbClr val="7030A0"/>
                </a:solidFill>
                <a:effectLst/>
              </a:rPr>
              <a:t>				 						</a:t>
            </a:r>
            <a:br>
              <a:rPr lang="en-US" sz="3200" dirty="0" smtClean="0">
                <a:solidFill>
                  <a:srgbClr val="7030A0"/>
                </a:solidFill>
                <a:effectLst/>
              </a:rPr>
            </a:br>
            <a:r>
              <a:rPr lang="en-US" sz="3200" dirty="0" smtClean="0">
                <a:solidFill>
                  <a:srgbClr val="7030A0"/>
                </a:solidFill>
                <a:effectLst/>
              </a:rPr>
              <a:t>	</a:t>
            </a:r>
            <a:br>
              <a:rPr lang="en-US" sz="3200" dirty="0" smtClean="0">
                <a:solidFill>
                  <a:srgbClr val="7030A0"/>
                </a:solidFill>
                <a:effectLst/>
              </a:rPr>
            </a:br>
            <a:r>
              <a:rPr lang="en-US" sz="3200" dirty="0" smtClean="0">
                <a:solidFill>
                  <a:srgbClr val="7030A0"/>
                </a:solidFill>
                <a:effectLst/>
              </a:rPr>
              <a:t>	</a:t>
            </a:r>
            <a:r>
              <a:rPr lang="en-US" sz="3200" dirty="0">
                <a:solidFill>
                  <a:srgbClr val="7030A0"/>
                </a:solidFill>
                <a:effectLst/>
              </a:rPr>
              <a:t> </a:t>
            </a:r>
            <a:r>
              <a:rPr lang="en-US" sz="3200" dirty="0" smtClean="0">
                <a:solidFill>
                  <a:srgbClr val="7030A0"/>
                </a:solidFill>
                <a:effectLst/>
              </a:rPr>
              <a:t>			</a:t>
            </a:r>
            <a:r>
              <a:rPr lang="en-US" sz="3200" dirty="0">
                <a:solidFill>
                  <a:srgbClr val="7030A0"/>
                </a:solidFill>
                <a:effectLst/>
              </a:rPr>
              <a:t>	</a:t>
            </a:r>
            <a: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Patricia </a:t>
            </a:r>
            <a: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t>A. </a:t>
            </a:r>
            <a: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Frame</a:t>
            </a:r>
            <a:b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			     SHRinsight.com</a:t>
            </a:r>
            <a: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t/>
            </a:r>
            <a:b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br>
            <a:r>
              <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   	 @2Patra </a:t>
            </a:r>
            <a:r>
              <a:rPr lang="en-US" sz="3200" dirty="0" smtClean="0">
                <a:solidFill>
                  <a:srgbClr val="7030A0"/>
                </a:solidFill>
                <a:effectLst/>
              </a:rPr>
              <a:t/>
            </a:r>
            <a:br>
              <a:rPr lang="en-US" sz="3200" dirty="0" smtClean="0">
                <a:solidFill>
                  <a:srgbClr val="7030A0"/>
                </a:solidFill>
                <a:effectLst/>
              </a:rPr>
            </a:br>
            <a:r>
              <a:rPr lang="en-US" sz="3200" dirty="0" smtClean="0">
                <a:solidFill>
                  <a:srgbClr val="7030A0"/>
                </a:solidFill>
                <a:effectLst/>
              </a:rPr>
              <a:t>	</a:t>
            </a:r>
            <a:r>
              <a:rPr lang="en-US" sz="4000" dirty="0">
                <a:effectLst/>
              </a:rPr>
              <a:t/>
            </a:r>
            <a:br>
              <a:rPr lang="en-US" sz="4000" dirty="0">
                <a:effectLst/>
              </a:rPr>
            </a:br>
            <a:r>
              <a:rPr lang="en-US" sz="4000" dirty="0" smtClean="0">
                <a:effectLst/>
              </a:rPr>
              <a:t>	</a:t>
            </a:r>
            <a:r>
              <a:rPr lang="en-US" sz="3200" dirty="0" smtClean="0">
                <a:solidFill>
                  <a:srgbClr val="7030A0"/>
                </a:solidFill>
                <a:effectLst/>
              </a:rPr>
              <a:t/>
            </a:r>
            <a:br>
              <a:rPr lang="en-US" sz="3200" dirty="0" smtClean="0">
                <a:solidFill>
                  <a:srgbClr val="7030A0"/>
                </a:solidFill>
                <a:effectLst/>
              </a:rPr>
            </a:br>
            <a:endParaRPr lang="en-US" sz="3200" b="1" dirty="0">
              <a:solidFill>
                <a:srgbClr val="7030A0"/>
              </a:solidFill>
              <a:effectLst/>
            </a:endParaRPr>
          </a:p>
        </p:txBody>
      </p:sp>
    </p:spTree>
    <p:extLst>
      <p:ext uri="{BB962C8B-B14F-4D97-AF65-F5344CB8AC3E}">
        <p14:creationId xmlns:p14="http://schemas.microsoft.com/office/powerpoint/2010/main" val="408905443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2438400"/>
            <a:ext cx="7162800" cy="1938992"/>
          </a:xfrm>
          <a:prstGeom prst="rect">
            <a:avLst/>
          </a:prstGeom>
          <a:noFill/>
        </p:spPr>
        <p:txBody>
          <a:bodyPr wrap="square" rtlCol="0">
            <a:spAutoFit/>
          </a:bodyPr>
          <a:lstStyle/>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Can the person do the job?</a:t>
            </a:r>
          </a:p>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Will the person do the job?</a:t>
            </a:r>
          </a:p>
          <a:p>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Cultural Fit</a:t>
            </a:r>
          </a:p>
        </p:txBody>
      </p:sp>
      <p:sp>
        <p:nvSpPr>
          <p:cNvPr id="4" name="Title 3"/>
          <p:cNvSpPr>
            <a:spLocks noGrp="1"/>
          </p:cNvSpPr>
          <p:nvPr>
            <p:ph type="ctrTitle"/>
          </p:nvPr>
        </p:nvSpPr>
        <p:spPr>
          <a:xfrm>
            <a:off x="152400" y="1295400"/>
            <a:ext cx="8991599"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SELECTION</a:t>
            </a:r>
            <a:endParaRPr lang="en-US" sz="4400" dirty="0"/>
          </a:p>
        </p:txBody>
      </p:sp>
    </p:spTree>
    <p:extLst>
      <p:ext uri="{BB962C8B-B14F-4D97-AF65-F5344CB8AC3E}">
        <p14:creationId xmlns:p14="http://schemas.microsoft.com/office/powerpoint/2010/main" val="3469091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ctrTitle"/>
          </p:nvPr>
        </p:nvSpPr>
        <p:spPr>
          <a:xfrm>
            <a:off x="457200" y="1143000"/>
            <a:ext cx="8305800"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MAKE THE OFFER</a:t>
            </a: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752600"/>
            <a:ext cx="6934200" cy="4902696"/>
          </a:xfrm>
          <a:prstGeom prst="rect">
            <a:avLst/>
          </a:prstGeom>
        </p:spPr>
      </p:pic>
    </p:spTree>
    <p:extLst>
      <p:ext uri="{BB962C8B-B14F-4D97-AF65-F5344CB8AC3E}">
        <p14:creationId xmlns:p14="http://schemas.microsoft.com/office/powerpoint/2010/main" val="12132542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ctrTitle"/>
          </p:nvPr>
        </p:nvSpPr>
        <p:spPr>
          <a:xfrm>
            <a:off x="457200" y="1143000"/>
            <a:ext cx="8305800"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MAKE THE OFFER</a:t>
            </a: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Best Offer or Negotiation Possible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2296886"/>
            <a:ext cx="6082513" cy="4295775"/>
          </a:xfrm>
          <a:prstGeom prst="rect">
            <a:avLst/>
          </a:prstGeom>
        </p:spPr>
      </p:pic>
    </p:spTree>
    <p:extLst>
      <p:ext uri="{BB962C8B-B14F-4D97-AF65-F5344CB8AC3E}">
        <p14:creationId xmlns:p14="http://schemas.microsoft.com/office/powerpoint/2010/main" val="44144246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ctrTitle"/>
          </p:nvPr>
        </p:nvSpPr>
        <p:spPr>
          <a:xfrm>
            <a:off x="457200" y="1143000"/>
            <a:ext cx="8305800"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MAKE THE OFFER</a:t>
            </a: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How Do You Structure the Offer?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2993571" y="3124200"/>
            <a:ext cx="4800600" cy="2308324"/>
          </a:xfrm>
          <a:prstGeom prst="rect">
            <a:avLst/>
          </a:prstGeom>
          <a:noFill/>
        </p:spPr>
        <p:txBody>
          <a:bodyPr wrap="square" rtlCol="0">
            <a:spAutoFit/>
          </a:bodyPr>
          <a:lstStyle/>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Compensation</a:t>
            </a:r>
          </a:p>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Title</a:t>
            </a:r>
          </a:p>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Start Date</a:t>
            </a:r>
          </a:p>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Special Issues</a:t>
            </a:r>
          </a:p>
        </p:txBody>
      </p:sp>
    </p:spTree>
    <p:extLst>
      <p:ext uri="{BB962C8B-B14F-4D97-AF65-F5344CB8AC3E}">
        <p14:creationId xmlns:p14="http://schemas.microsoft.com/office/powerpoint/2010/main" val="249129706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ctrTitle"/>
          </p:nvPr>
        </p:nvSpPr>
        <p:spPr>
          <a:xfrm>
            <a:off x="0" y="1143000"/>
            <a:ext cx="9144000"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MAKE THE OFFER</a:t>
            </a: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Negotiating Basics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4" name="TextBox 3"/>
          <p:cNvSpPr txBox="1"/>
          <p:nvPr/>
        </p:nvSpPr>
        <p:spPr>
          <a:xfrm>
            <a:off x="0" y="3124200"/>
            <a:ext cx="9144000" cy="1754326"/>
          </a:xfrm>
          <a:prstGeom prst="rect">
            <a:avLst/>
          </a:prstGeom>
          <a:noFill/>
        </p:spPr>
        <p:txBody>
          <a:bodyPr wrap="square" rtlCol="0">
            <a:spAutoFit/>
          </a:bodyPr>
          <a:lstStyle/>
          <a:p>
            <a:pPr algn="ctr"/>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What are you willing to negotiate about?</a:t>
            </a:r>
          </a:p>
          <a:p>
            <a:endParaRPr lang="en-US" sz="3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ctr"/>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Defining your ‘best and final’</a:t>
            </a:r>
          </a:p>
        </p:txBody>
      </p:sp>
    </p:spTree>
    <p:extLst>
      <p:ext uri="{BB962C8B-B14F-4D97-AF65-F5344CB8AC3E}">
        <p14:creationId xmlns:p14="http://schemas.microsoft.com/office/powerpoint/2010/main" val="258110446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895600"/>
            <a:ext cx="9144000" cy="707886"/>
          </a:xfrm>
          <a:prstGeom prst="rect">
            <a:avLst/>
          </a:prstGeom>
          <a:noFill/>
        </p:spPr>
        <p:txBody>
          <a:bodyPr wrap="square" rtlCol="0">
            <a:spAutoFit/>
          </a:bodyPr>
          <a:lstStyle/>
          <a:p>
            <a:pPr algn="ctr"/>
            <a:r>
              <a:rPr lang="en-US" sz="4000" dirty="0" smtClean="0">
                <a:solidFill>
                  <a:srgbClr val="7030A0"/>
                </a:solidFill>
                <a:latin typeface="Tahoma" panose="020B0604030504040204" pitchFamily="34" charset="0"/>
                <a:ea typeface="Tahoma" panose="020B0604030504040204" pitchFamily="34" charset="0"/>
                <a:cs typeface="Tahoma" panose="020B0604030504040204" pitchFamily="34" charset="0"/>
              </a:rPr>
              <a:t>Put It in Writing!</a:t>
            </a:r>
          </a:p>
        </p:txBody>
      </p:sp>
      <p:sp>
        <p:nvSpPr>
          <p:cNvPr id="4" name="Title 3"/>
          <p:cNvSpPr>
            <a:spLocks noGrp="1"/>
          </p:cNvSpPr>
          <p:nvPr>
            <p:ph type="ctrTitle"/>
          </p:nvPr>
        </p:nvSpPr>
        <p:spPr>
          <a:xfrm>
            <a:off x="21771" y="1116448"/>
            <a:ext cx="9144000" cy="1523495"/>
          </a:xfrm>
        </p:spPr>
        <p:txBody>
          <a:body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MAKE THE OFFER</a:t>
            </a:r>
            <a:endParaRPr lang="en-US" sz="4400" dirty="0"/>
          </a:p>
        </p:txBody>
      </p:sp>
    </p:spTree>
    <p:extLst>
      <p:ext uri="{BB962C8B-B14F-4D97-AF65-F5344CB8AC3E}">
        <p14:creationId xmlns:p14="http://schemas.microsoft.com/office/powerpoint/2010/main" val="182750569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ctrTitle"/>
          </p:nvPr>
        </p:nvSpPr>
        <p:spPr>
          <a:xfrm>
            <a:off x="457200" y="1143000"/>
            <a:ext cx="8305800" cy="114300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stStyle>
          <a:p>
            <a:pPr algn="ctr"/>
            <a:r>
              <a:rPr lang="en-US" sz="4400" b="1" dirty="0" smtClean="0">
                <a:solidFill>
                  <a:srgbClr val="7030A0"/>
                </a:solidFill>
                <a:effectLst/>
                <a:latin typeface="Tahoma" panose="020B0604030504040204" pitchFamily="34" charset="0"/>
                <a:ea typeface="Tahoma" panose="020B0604030504040204" pitchFamily="34" charset="0"/>
                <a:cs typeface="Tahoma" panose="020B0604030504040204" pitchFamily="34" charset="0"/>
              </a:rPr>
              <a:t>MAKE THE OFFER</a:t>
            </a: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Put It in Writing!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r>
              <a:rPr lang="en-US" sz="4000" b="1" dirty="0" smtClean="0">
                <a:solidFill>
                  <a:srgbClr val="7030A0"/>
                </a:solidFill>
                <a:effectLst/>
              </a:rPr>
              <a:t/>
            </a:r>
            <a:br>
              <a:rPr lang="en-US" sz="4000" b="1" dirty="0" smtClean="0">
                <a:solidFill>
                  <a:srgbClr val="7030A0"/>
                </a:solidFill>
                <a:effectLst/>
              </a:rPr>
            </a:b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1524000" y="3124200"/>
            <a:ext cx="7543800" cy="1754326"/>
          </a:xfrm>
          <a:prstGeom prst="rect">
            <a:avLst/>
          </a:prstGeom>
          <a:noFill/>
        </p:spPr>
        <p:txBody>
          <a:bodyPr wrap="square" rtlCol="0">
            <a:spAutoFit/>
          </a:bodyPr>
          <a:lstStyle/>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Be complete</a:t>
            </a:r>
          </a:p>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Set a time frame</a:t>
            </a:r>
          </a:p>
          <a:p>
            <a:r>
              <a:rPr lang="en-US" sz="3600" dirty="0" smtClean="0">
                <a:solidFill>
                  <a:srgbClr val="7030A0"/>
                </a:solidFill>
                <a:latin typeface="Tahoma" panose="020B0604030504040204" pitchFamily="34" charset="0"/>
                <a:ea typeface="Tahoma" panose="020B0604030504040204" pitchFamily="34" charset="0"/>
                <a:cs typeface="Tahoma" panose="020B0604030504040204" pitchFamily="34" charset="0"/>
              </a:rPr>
              <a:t>Be positive and reflect your culture</a:t>
            </a:r>
          </a:p>
        </p:txBody>
      </p:sp>
    </p:spTree>
    <p:extLst>
      <p:ext uri="{BB962C8B-B14F-4D97-AF65-F5344CB8AC3E}">
        <p14:creationId xmlns:p14="http://schemas.microsoft.com/office/powerpoint/2010/main" val="164841578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Template with yellow-magenta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AB1D8-8B60-41DC-AE7A-89AB460F81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yellow-magenta Segoe</Template>
  <TotalTime>442</TotalTime>
  <Words>3337</Words>
  <Application>Microsoft Office PowerPoint</Application>
  <PresentationFormat>On-screen Show (4:3)</PresentationFormat>
  <Paragraphs>163</Paragraphs>
  <Slides>21</Slides>
  <Notes>21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Calibri</vt:lpstr>
      <vt:lpstr>Courier New</vt:lpstr>
      <vt:lpstr>Tahoma</vt:lpstr>
      <vt:lpstr>Wingdings</vt:lpstr>
      <vt:lpstr>1_White Template with yellow-magenta Segoe</vt:lpstr>
      <vt:lpstr>White with Courier font for code slides</vt:lpstr>
      <vt:lpstr>IMPACT HIRING #4 – Creating Success from the Start</vt:lpstr>
      <vt:lpstr>What Are Your Best Options Now?      </vt:lpstr>
      <vt:lpstr>SELECTION</vt:lpstr>
      <vt:lpstr>MAKE THE OFFER       </vt:lpstr>
      <vt:lpstr>MAKE THE OFFER  Best Offer or Negotiation Possible     </vt:lpstr>
      <vt:lpstr>MAKE THE OFFER  How Do You Structure the Offer?     </vt:lpstr>
      <vt:lpstr>MAKE THE OFFER  Negotiating Basics    </vt:lpstr>
      <vt:lpstr>MAKE THE OFFER</vt:lpstr>
      <vt:lpstr>MAKE THE OFFER    Put It in Writing!    </vt:lpstr>
      <vt:lpstr>ADVANCE PREPARATION</vt:lpstr>
      <vt:lpstr>ADVANCE PREPARATION</vt:lpstr>
      <vt:lpstr>ADVANCE PREPARATION</vt:lpstr>
      <vt:lpstr>SET UP FOR SUCCESS</vt:lpstr>
      <vt:lpstr>SET UP FOR SUCCESS</vt:lpstr>
      <vt:lpstr>SET UP FOR SUCCESS</vt:lpstr>
      <vt:lpstr>SET UP FOR SUCCESS</vt:lpstr>
      <vt:lpstr>SET UP FOR SUCCESS</vt:lpstr>
      <vt:lpstr>SET UP FOR SUCCESS</vt:lpstr>
      <vt:lpstr>SET UP FOR SUCCESS</vt:lpstr>
      <vt:lpstr>SET UP FOR SUCCESS</vt:lpstr>
      <vt:lpstr>QUESTIONS?                       Patricia A. Frame          SHRinsight.com        @2Patra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Melissa St. Clair</dc:creator>
  <cp:lastModifiedBy>Gloria Flanagan</cp:lastModifiedBy>
  <cp:revision>91</cp:revision>
  <dcterms:created xsi:type="dcterms:W3CDTF">2014-04-15T17:08:46Z</dcterms:created>
  <dcterms:modified xsi:type="dcterms:W3CDTF">2015-08-20T19:51:52Z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TC102867889990</vt:lpwstr>
  </property>
</Properties>
</file>