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0"/>
  </p:notesMasterIdLst>
  <p:sldIdLst>
    <p:sldId id="257" r:id="rId4"/>
    <p:sldId id="271" r:id="rId5"/>
    <p:sldId id="299" r:id="rId6"/>
    <p:sldId id="300" r:id="rId7"/>
    <p:sldId id="324" r:id="rId8"/>
    <p:sldId id="333" r:id="rId9"/>
    <p:sldId id="336" r:id="rId10"/>
    <p:sldId id="337" r:id="rId11"/>
    <p:sldId id="338" r:id="rId12"/>
    <p:sldId id="339" r:id="rId13"/>
    <p:sldId id="342" r:id="rId14"/>
    <p:sldId id="341" r:id="rId15"/>
    <p:sldId id="340" r:id="rId16"/>
    <p:sldId id="356" r:id="rId17"/>
    <p:sldId id="355" r:id="rId18"/>
    <p:sldId id="345" r:id="rId19"/>
    <p:sldId id="347" r:id="rId20"/>
    <p:sldId id="354" r:id="rId21"/>
    <p:sldId id="348" r:id="rId22"/>
    <p:sldId id="349" r:id="rId23"/>
    <p:sldId id="350" r:id="rId24"/>
    <p:sldId id="351" r:id="rId25"/>
    <p:sldId id="352" r:id="rId26"/>
    <p:sldId id="353" r:id="rId27"/>
    <p:sldId id="335" r:id="rId28"/>
    <p:sldId id="32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a:t>
            </a:fld>
            <a:endParaRPr lang="en-US"/>
          </a:p>
        </p:txBody>
      </p:sp>
    </p:spTree>
    <p:extLst>
      <p:ext uri="{BB962C8B-B14F-4D97-AF65-F5344CB8AC3E}">
        <p14:creationId xmlns:p14="http://schemas.microsoft.com/office/powerpoint/2010/main" val="2987259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31965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required to succeed in your organization?  Customer service?  Desire to keep learning – important for high-change fields. Ability to deal with wide range of people –common for retail.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94639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the above were the minimum requirements needed to do the job.  You may have added preferences based on other aspects of your organization – perhaps social media exposure, public speaking ability.   These preferences are considered only once you have candidates who meet all the minimum requirements.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201293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Few small businesses can compete with the famous ones for perks – this is the 18</a:t>
            </a:r>
            <a:r>
              <a:rPr lang="en-US" baseline="30000" dirty="0" smtClean="0"/>
              <a:t>th</a:t>
            </a:r>
            <a:r>
              <a:rPr lang="en-US" dirty="0" smtClean="0"/>
              <a:t> century foosball and gaming table.  But all of us offer some unique aspects and desirable options to attract applicants.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4170446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yours – might it be your culture?  Flexible work hours?  Training or development options?  Location?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749928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is ‘how one succeeds here’ and ‘the way we work’ – what makes yours interesting?</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984904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Anything else that will help you attract the right person.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48252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here is one that tells all a critical bit about the work environment!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64533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are writing an ad for a position, you want to attract the right people and repel the wrong ones.  Challenges the person will face in the job is a great way to set expectations while discouraging those who are not so interested in challenges.  A challenge might be maintaining legacy computer systems and those with new technology.</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62030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drag your ad down with a long list of requirements.  It is an ad, not a government job description.  Concentrate on a few critical requirements and omit lower importance ones.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3563269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story is a vital piece in attracting the right applicants.  Tell the story of your organization in a paragraph of rich words that demonstrate what is important to you.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87148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Clear, concise, understands audience – are your ads really as good as this WWI one was?</a:t>
            </a:r>
          </a:p>
          <a:p>
            <a:r>
              <a:rPr lang="en-US" dirty="0" smtClean="0"/>
              <a:t>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30608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want to get applications?  Do you want to use a cover letter to weed out some people who do not bother to learn about you or lack attention to detail?  Are people able to apply by email?  Mobile apps?  In person?  Give them the details!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351247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Sourcing is how you actually find applicants.  In big firms this is a specialized position.  In smaller ones it often starts as ‘family and friends’ – which can be effective if done well and all the same requirements are applied.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855979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Better yet is to open up that ad you wrote and turn it into a 3-4 paragraph email and send it out to your network.  Don’t forget vendors and weak connections.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4026108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Better yet is to add in employee referrals.  Employees understand your culture and most will not want to work with someone who is not competent plus they realize that their ‘good name’ is at risk.  So tell your employees what you need and how to refer people.  If you can afford it a token of appreciation, given to everyone who makes a referral, is nice gesture – a mug or similar small present is fine.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4222992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Sounds like a lot of work doesn’t it?  But doing the planning can save you a burden of retraining, counseling, rework </a:t>
            </a:r>
            <a:r>
              <a:rPr lang="en-US" smtClean="0"/>
              <a:t>or terminations.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3500883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176317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3040310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Biggest issue for many small businesses – rush to ‘fix’ , don’t assess current needs,  do it same way always done</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0470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98236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it a real long-term need which you can fund?  The best 3 reasons are…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8295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that each of these offer a way to increase revenues or profitability!  Sure you want someone to do all those jobs you dislike doing, but is that realistic for your stage?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76537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look at an open position or one you have increasing needs for and let’s get specific about what you must have.  First look at the minimum requirements needed to succeed in the job.</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280837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skills?  List those which you must have, not ‘nice to have’   What level of each skill?</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74908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must consider what types of training and education are critical.  Note that under EEO guidance, just saying a Bachelors degree is not allowed, it must be relevant to the work and required to do the work.  A BS, Mathematics for a data analysis job would be fine, for example.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82703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lstStyle/>
          <a:p>
            <a:pPr>
              <a:lnSpc>
                <a:spcPct val="100000"/>
              </a:lnSpc>
            </a:pP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IMPACT HIRING #2 –</a:t>
            </a:r>
            <a:b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Start Right to Hire Smart</a:t>
            </a:r>
            <a:endParaRPr lang="en-US" sz="4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990600" y="4495800"/>
            <a:ext cx="7681913" cy="1524000"/>
          </a:xfrm>
        </p:spPr>
        <p:txBody>
          <a:bodyPr>
            <a:normAutofit fontScale="92500" lnSpcReduction="10000"/>
          </a:bodyPr>
          <a:lstStyle/>
          <a:p>
            <a:pPr algn="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Patricia A. Frame</a:t>
            </a:r>
          </a:p>
          <a:p>
            <a:pPr algn="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Strategies for Human Resources</a:t>
            </a: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SHRinsight.com</a:t>
            </a:r>
          </a:p>
          <a:p>
            <a:pPr algn="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@2Patra</a:t>
            </a: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88773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6200" y="18288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 to Succeed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971800" y="3352800"/>
            <a:ext cx="4800600" cy="1754326"/>
          </a:xfrm>
          <a:prstGeom prst="rect">
            <a:avLst/>
          </a:prstGeom>
          <a:noFill/>
        </p:spPr>
        <p:txBody>
          <a:bodyPr wrap="square" rtlCol="0">
            <a:spAutoFit/>
          </a:bodyPr>
          <a:lstStyle/>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Specific skills</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Education or training</a:t>
            </a:r>
          </a:p>
          <a:p>
            <a:r>
              <a:rPr lang="en-US" sz="36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Attitude</a:t>
            </a:r>
          </a:p>
        </p:txBody>
      </p:sp>
    </p:spTree>
    <p:extLst>
      <p:ext uri="{BB962C8B-B14F-4D97-AF65-F5344CB8AC3E}">
        <p14:creationId xmlns:p14="http://schemas.microsoft.com/office/powerpoint/2010/main" val="297056649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88773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65314" y="18288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 to Succeed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971800" y="3352800"/>
            <a:ext cx="4800600" cy="2308324"/>
          </a:xfrm>
          <a:prstGeom prst="rect">
            <a:avLst/>
          </a:prstGeom>
          <a:noFill/>
        </p:spPr>
        <p:txBody>
          <a:bodyPr wrap="square" rtlCol="0">
            <a:spAutoFit/>
          </a:bodyPr>
          <a:lstStyle/>
          <a:p>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Specific skills</a:t>
            </a:r>
          </a:p>
          <a:p>
            <a:r>
              <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rPr>
              <a:t>Education or training</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Attitude</a:t>
            </a:r>
          </a:p>
          <a:p>
            <a:r>
              <a:rPr lang="en-US" sz="36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Preferences</a:t>
            </a:r>
          </a:p>
        </p:txBody>
      </p:sp>
    </p:spTree>
    <p:extLst>
      <p:ext uri="{BB962C8B-B14F-4D97-AF65-F5344CB8AC3E}">
        <p14:creationId xmlns:p14="http://schemas.microsoft.com/office/powerpoint/2010/main" val="341207230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105562"/>
            <a:ext cx="8967107"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2166257" y="1855857"/>
            <a:ext cx="48768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Do You Offer?</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4216" y="2491087"/>
            <a:ext cx="5929584" cy="3956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419600" y="6447357"/>
            <a:ext cx="3733800" cy="261610"/>
          </a:xfrm>
          <a:prstGeom prst="rect">
            <a:avLst/>
          </a:prstGeom>
          <a:noFill/>
        </p:spPr>
        <p:txBody>
          <a:bodyPr wrap="square" rtlCol="0">
            <a:spAutoFit/>
          </a:bodyPr>
          <a:lstStyle/>
          <a:p>
            <a:r>
              <a:rPr lang="en-US" sz="1100" dirty="0">
                <a:solidFill>
                  <a:srgbClr val="7030A0"/>
                </a:solidFill>
                <a:latin typeface="Tahoma" panose="020B0604030504040204" pitchFamily="34" charset="0"/>
                <a:ea typeface="Tahoma" panose="020B0604030504040204" pitchFamily="34" charset="0"/>
                <a:cs typeface="Tahoma" panose="020B0604030504040204" pitchFamily="34" charset="0"/>
              </a:rPr>
              <a:t>Courtesy of Thomas Quine via Creative Commons</a:t>
            </a:r>
          </a:p>
        </p:txBody>
      </p:sp>
    </p:spTree>
    <p:extLst>
      <p:ext uri="{BB962C8B-B14F-4D97-AF65-F5344CB8AC3E}">
        <p14:creationId xmlns:p14="http://schemas.microsoft.com/office/powerpoint/2010/main" val="270174599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16448"/>
            <a:ext cx="88392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152400" y="1828800"/>
            <a:ext cx="88392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Do You Offer?</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584775"/>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Unique Aspects of Your Organization</a:t>
            </a:r>
          </a:p>
        </p:txBody>
      </p:sp>
    </p:spTree>
    <p:extLst>
      <p:ext uri="{BB962C8B-B14F-4D97-AF65-F5344CB8AC3E}">
        <p14:creationId xmlns:p14="http://schemas.microsoft.com/office/powerpoint/2010/main" val="21298066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1116448"/>
            <a:ext cx="88011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190500" y="1752600"/>
            <a:ext cx="88392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Do You Offer?</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1077218"/>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Unique Aspects of Your Organization</a:t>
            </a:r>
          </a:p>
          <a:p>
            <a:pPr algn="ct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Culture</a:t>
            </a:r>
          </a:p>
        </p:txBody>
      </p:sp>
    </p:spTree>
    <p:extLst>
      <p:ext uri="{BB962C8B-B14F-4D97-AF65-F5344CB8AC3E}">
        <p14:creationId xmlns:p14="http://schemas.microsoft.com/office/powerpoint/2010/main" val="197072825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116448"/>
            <a:ext cx="89535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190500" y="1752600"/>
            <a:ext cx="88392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Do You Offer?</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1569660"/>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Unique Aspects of Your Organization</a:t>
            </a:r>
          </a:p>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Culture</a:t>
            </a:r>
          </a:p>
          <a:p>
            <a:pPr algn="ct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Other</a:t>
            </a:r>
          </a:p>
        </p:txBody>
      </p:sp>
    </p:spTree>
    <p:extLst>
      <p:ext uri="{BB962C8B-B14F-4D97-AF65-F5344CB8AC3E}">
        <p14:creationId xmlns:p14="http://schemas.microsoft.com/office/powerpoint/2010/main" val="414455419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905" y="2784336"/>
            <a:ext cx="4821952" cy="361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963886" y="6411686"/>
            <a:ext cx="2002971" cy="276999"/>
          </a:xfrm>
          <a:prstGeom prst="rect">
            <a:avLst/>
          </a:prstGeom>
          <a:noFill/>
        </p:spPr>
        <p:txBody>
          <a:bodyPr wrap="square" rtlCol="0">
            <a:spAutoFit/>
          </a:bodyPr>
          <a:lstStyle/>
          <a:p>
            <a:pPr algn="r"/>
            <a:r>
              <a:rPr lang="en-US" sz="1200" dirty="0">
                <a:solidFill>
                  <a:srgbClr val="7030A0"/>
                </a:solidFill>
              </a:rPr>
              <a:t>Courtesy of </a:t>
            </a:r>
            <a:r>
              <a:rPr lang="en-US" sz="1200" dirty="0" err="1">
                <a:solidFill>
                  <a:srgbClr val="7030A0"/>
                </a:solidFill>
              </a:rPr>
              <a:t>Nonsequiturlass</a:t>
            </a:r>
            <a:r>
              <a:rPr lang="en-US" sz="1200" dirty="0">
                <a:solidFill>
                  <a:srgbClr val="7030A0"/>
                </a:solidFill>
              </a:rPr>
              <a:t> </a:t>
            </a:r>
          </a:p>
        </p:txBody>
      </p:sp>
      <p:sp>
        <p:nvSpPr>
          <p:cNvPr id="8" name="TextBox 7"/>
          <p:cNvSpPr txBox="1"/>
          <p:nvPr/>
        </p:nvSpPr>
        <p:spPr>
          <a:xfrm>
            <a:off x="-76200" y="18288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Writing An Ad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419574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8288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Writing An Ad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584775"/>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Challenges</a:t>
            </a:r>
          </a:p>
        </p:txBody>
      </p:sp>
    </p:spTree>
    <p:extLst>
      <p:ext uri="{BB962C8B-B14F-4D97-AF65-F5344CB8AC3E}">
        <p14:creationId xmlns:p14="http://schemas.microsoft.com/office/powerpoint/2010/main" val="290856434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9050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Writing An Ad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1077218"/>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Challenges</a:t>
            </a:r>
          </a:p>
          <a:p>
            <a:pPr algn="ct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a:t>
            </a:r>
          </a:p>
        </p:txBody>
      </p:sp>
    </p:spTree>
    <p:extLst>
      <p:ext uri="{BB962C8B-B14F-4D97-AF65-F5344CB8AC3E}">
        <p14:creationId xmlns:p14="http://schemas.microsoft.com/office/powerpoint/2010/main" val="142758365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932057"/>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Writing An Ad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1569660"/>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Challenges</a:t>
            </a:r>
          </a:p>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a:t>
            </a:r>
          </a:p>
          <a:p>
            <a:pPr algn="ct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Story</a:t>
            </a:r>
          </a:p>
        </p:txBody>
      </p:sp>
    </p:spTree>
    <p:extLst>
      <p:ext uri="{BB962C8B-B14F-4D97-AF65-F5344CB8AC3E}">
        <p14:creationId xmlns:p14="http://schemas.microsoft.com/office/powerpoint/2010/main" val="15899614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8800"/>
            <a:ext cx="73914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a:r>
            <a:b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5229" y="990600"/>
            <a:ext cx="3819525" cy="555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72745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932057"/>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Writing An Ad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1143000" y="3352799"/>
            <a:ext cx="6934200" cy="2062103"/>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Challenges</a:t>
            </a:r>
          </a:p>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a:t>
            </a:r>
          </a:p>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Story</a:t>
            </a:r>
          </a:p>
          <a:p>
            <a:pPr algn="ct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How Apply</a:t>
            </a:r>
          </a:p>
        </p:txBody>
      </p:sp>
    </p:spTree>
    <p:extLst>
      <p:ext uri="{BB962C8B-B14F-4D97-AF65-F5344CB8AC3E}">
        <p14:creationId xmlns:p14="http://schemas.microsoft.com/office/powerpoint/2010/main" val="92200396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8288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Sourcing</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582" y="2536685"/>
            <a:ext cx="5982836" cy="398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90956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6200" y="17526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Sourcing</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143000" y="3352799"/>
            <a:ext cx="6934200" cy="584775"/>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Better: Network Email</a:t>
            </a:r>
          </a:p>
        </p:txBody>
      </p:sp>
    </p:spTree>
    <p:extLst>
      <p:ext uri="{BB962C8B-B14F-4D97-AF65-F5344CB8AC3E}">
        <p14:creationId xmlns:p14="http://schemas.microsoft.com/office/powerpoint/2010/main" val="356206098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6200" y="17526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Sourcing</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143000" y="3352799"/>
            <a:ext cx="6934200" cy="584775"/>
          </a:xfrm>
          <a:prstGeom prst="rect">
            <a:avLst/>
          </a:prstGeom>
          <a:noFill/>
        </p:spPr>
        <p:txBody>
          <a:bodyPr wrap="square" rtlCol="0">
            <a:spAutoFit/>
          </a:bodyPr>
          <a:lstStyle/>
          <a:p>
            <a:pPr algn="ctr"/>
            <a:r>
              <a:rPr lang="en-US" sz="3200" dirty="0" smtClean="0">
                <a:solidFill>
                  <a:srgbClr val="7030A0"/>
                </a:solidFill>
                <a:latin typeface="Tahoma" panose="020B0604030504040204" pitchFamily="34" charset="0"/>
                <a:ea typeface="Tahoma" panose="020B0604030504040204" pitchFamily="34" charset="0"/>
                <a:cs typeface="Tahoma" panose="020B0604030504040204" pitchFamily="34" charset="0"/>
              </a:rPr>
              <a:t>Often Best: Employee Referrals</a:t>
            </a:r>
          </a:p>
        </p:txBody>
      </p:sp>
    </p:spTree>
    <p:extLst>
      <p:ext uri="{BB962C8B-B14F-4D97-AF65-F5344CB8AC3E}">
        <p14:creationId xmlns:p14="http://schemas.microsoft.com/office/powerpoint/2010/main" val="98556524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6448"/>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32657" y="18288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Defining the Process</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6308" y="2535502"/>
            <a:ext cx="5046069" cy="4010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635262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6" y="1295400"/>
            <a:ext cx="9133114" cy="1523495"/>
          </a:xfrm>
        </p:spPr>
        <p:txBody>
          <a:bodyPr/>
          <a:lstStyle/>
          <a:p>
            <a:pPr algn="ctr">
              <a:lnSpc>
                <a:spcPct val="150000"/>
              </a:lnSpc>
            </a:pP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IMPACT HIRING CONTINUES</a:t>
            </a:r>
            <a:r>
              <a:rPr lang="en-US" sz="4000" dirty="0" smtClean="0">
                <a:effectLst/>
              </a:rPr>
              <a:t/>
            </a:r>
            <a:br>
              <a:rPr lang="en-US" sz="4000" dirty="0" smtClean="0">
                <a:effectLst/>
              </a:rPr>
            </a:br>
            <a:r>
              <a:rPr lang="en-US" sz="4000" dirty="0">
                <a:effectLst/>
              </a:rPr>
              <a:t>	</a:t>
            </a:r>
            <a:r>
              <a:rPr lang="en-US" sz="4000" dirty="0" smtClean="0">
                <a:effectLst/>
              </a:rPr>
              <a:t/>
            </a:r>
            <a:br>
              <a:rPr lang="en-US" sz="4000" dirty="0" smtClean="0">
                <a:effectLst/>
              </a:rPr>
            </a:br>
            <a:r>
              <a:rPr lang="en-US" sz="4000" dirty="0">
                <a:effectLst/>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a:r>
            <a:b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t>
            </a:r>
            <a:endParaRPr lang="en-US" sz="4000" b="1"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62000" y="3276599"/>
            <a:ext cx="7572394" cy="1938992"/>
          </a:xfrm>
          <a:prstGeom prst="rect">
            <a:avLst/>
          </a:prstGeom>
          <a:noFill/>
        </p:spPr>
        <p:txBody>
          <a:bodyPr wrap="none" rtlCol="0">
            <a:spAutoFit/>
          </a:bodyPr>
          <a:lstStyle/>
          <a:p>
            <a:pPr marL="571500" indent="-571500">
              <a:buFont typeface="Wingdings" panose="05000000000000000000" pitchFamily="2" charset="2"/>
              <a:buChar char=""/>
            </a:pP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July </a:t>
            </a:r>
            <a:r>
              <a:rPr lang="en-US" sz="4000" dirty="0">
                <a:solidFill>
                  <a:srgbClr val="7030A0"/>
                </a:solidFill>
                <a:latin typeface="Tahoma" panose="020B0604030504040204" pitchFamily="34" charset="0"/>
                <a:ea typeface="Tahoma" panose="020B0604030504040204" pitchFamily="34" charset="0"/>
                <a:cs typeface="Tahoma" panose="020B0604030504040204" pitchFamily="34" charset="0"/>
              </a:rPr>
              <a:t>8: Interviews &amp; Selection</a:t>
            </a:r>
          </a:p>
          <a:p>
            <a:pPr marL="571500" indent="-571500">
              <a:buFont typeface="Wingdings" panose="05000000000000000000" pitchFamily="2" charset="2"/>
              <a:buChar char=""/>
            </a:pP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July </a:t>
            </a:r>
            <a:r>
              <a:rPr lang="en-US" sz="4000" dirty="0">
                <a:solidFill>
                  <a:srgbClr val="7030A0"/>
                </a:solidFill>
                <a:latin typeface="Tahoma" panose="020B0604030504040204" pitchFamily="34" charset="0"/>
                <a:ea typeface="Tahoma" panose="020B0604030504040204" pitchFamily="34" charset="0"/>
                <a:cs typeface="Tahoma" panose="020B0604030504040204" pitchFamily="34" charset="0"/>
              </a:rPr>
              <a:t>15: Offers to Orientation</a:t>
            </a:r>
            <a:r>
              <a:rPr lang="en-US" sz="4000" dirty="0"/>
              <a:t>  </a:t>
            </a:r>
          </a:p>
          <a:p>
            <a:endParaRPr lang="en-US" sz="4000" spc="-150" dirty="0">
              <a:ln w="3175">
                <a:noFill/>
              </a:ln>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579269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229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QUESTIONS?	</a:t>
            </a:r>
            <a:b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3200" b="1" dirty="0">
                <a:solidFill>
                  <a:srgbClr val="7030A0"/>
                </a:solidFill>
                <a:effectLst/>
              </a:rPr>
              <a:t>	</a:t>
            </a:r>
            <a:r>
              <a:rPr lang="en-US" sz="3200" dirty="0" smtClean="0">
                <a:solidFill>
                  <a:srgbClr val="7030A0"/>
                </a:solidFill>
                <a:effectLst/>
              </a:rPr>
              <a:t>				 						</a:t>
            </a:r>
            <a:br>
              <a:rPr lang="en-US" sz="3200" dirty="0" smtClean="0">
                <a:solidFill>
                  <a:srgbClr val="7030A0"/>
                </a:solidFill>
                <a:effectLst/>
              </a:rPr>
            </a:br>
            <a:r>
              <a:rPr lang="en-US" sz="3200" dirty="0" smtClean="0">
                <a:solidFill>
                  <a:srgbClr val="7030A0"/>
                </a:solidFill>
                <a:effectLst/>
              </a:rPr>
              <a:t>	</a:t>
            </a:r>
            <a:br>
              <a:rPr lang="en-US" sz="3200" dirty="0" smtClean="0">
                <a:solidFill>
                  <a:srgbClr val="7030A0"/>
                </a:solidFill>
                <a:effectLst/>
              </a:rPr>
            </a:br>
            <a:r>
              <a:rPr lang="en-US" sz="3200" dirty="0" smtClean="0">
                <a:solidFill>
                  <a:srgbClr val="7030A0"/>
                </a:solidFill>
                <a:effectLst/>
              </a:rPr>
              <a:t>	</a:t>
            </a:r>
            <a:r>
              <a:rPr lang="en-US" sz="3200" dirty="0">
                <a:solidFill>
                  <a:srgbClr val="7030A0"/>
                </a:solidFill>
                <a:effectLst/>
              </a:rPr>
              <a:t> </a:t>
            </a:r>
            <a:r>
              <a:rPr lang="en-US" sz="3200" dirty="0" smtClean="0">
                <a:solidFill>
                  <a:srgbClr val="7030A0"/>
                </a:solidFill>
                <a:effectLst/>
              </a:rPr>
              <a:t>			</a:t>
            </a:r>
            <a:r>
              <a:rPr lang="en-US" sz="3200" dirty="0">
                <a:solidFill>
                  <a:srgbClr val="7030A0"/>
                </a:solidFill>
                <a:effectLst/>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Patricia </a:t>
            </a: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A.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Frame</a:t>
            </a:r>
            <a:b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SHRinsight.com</a:t>
            </a: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r>
            <a:b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@2Patra </a:t>
            </a:r>
            <a:r>
              <a:rPr lang="en-US" sz="3200" dirty="0" smtClean="0">
                <a:solidFill>
                  <a:srgbClr val="7030A0"/>
                </a:solidFill>
                <a:effectLst/>
              </a:rPr>
              <a:t/>
            </a:r>
            <a:br>
              <a:rPr lang="en-US" sz="3200" dirty="0" smtClean="0">
                <a:solidFill>
                  <a:srgbClr val="7030A0"/>
                </a:solidFill>
                <a:effectLst/>
              </a:rPr>
            </a:br>
            <a:r>
              <a:rPr lang="en-US" sz="3200" dirty="0" smtClean="0">
                <a:solidFill>
                  <a:srgbClr val="7030A0"/>
                </a:solidFill>
                <a:effectLst/>
              </a:rPr>
              <a:t>	</a:t>
            </a:r>
            <a:r>
              <a:rPr lang="en-US" sz="4000" dirty="0">
                <a:effectLst/>
              </a:rPr>
              <a:t/>
            </a:r>
            <a:br>
              <a:rPr lang="en-US" sz="4000" dirty="0">
                <a:effectLst/>
              </a:rPr>
            </a:br>
            <a:r>
              <a:rPr lang="en-US" sz="4000" dirty="0" smtClean="0">
                <a:effectLst/>
              </a:rPr>
              <a:t>	</a:t>
            </a:r>
            <a:r>
              <a:rPr lang="en-US" sz="3200" dirty="0" smtClean="0">
                <a:solidFill>
                  <a:srgbClr val="7030A0"/>
                </a:solidFill>
                <a:effectLst/>
              </a:rPr>
              <a:t/>
            </a:r>
            <a:br>
              <a:rPr lang="en-US" sz="3200" dirty="0" smtClean="0">
                <a:solidFill>
                  <a:srgbClr val="7030A0"/>
                </a:solidFill>
                <a:effectLst/>
              </a:rPr>
            </a:br>
            <a:endParaRPr lang="en-US" sz="3200" b="1" dirty="0">
              <a:solidFill>
                <a:srgbClr val="7030A0"/>
              </a:solidFill>
              <a:effectLst/>
            </a:endParaRPr>
          </a:p>
        </p:txBody>
      </p:sp>
    </p:spTree>
    <p:extLst>
      <p:ext uri="{BB962C8B-B14F-4D97-AF65-F5344CB8AC3E}">
        <p14:creationId xmlns:p14="http://schemas.microsoft.com/office/powerpoint/2010/main" val="40890544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457200" y="1905001"/>
            <a:ext cx="83058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Start Right to Hire Smart</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381000" y="3155998"/>
            <a:ext cx="8382000" cy="1231106"/>
          </a:xfrm>
          <a:prstGeom prst="rect">
            <a:avLst/>
          </a:prstGeom>
          <a:noFill/>
        </p:spPr>
        <p:txBody>
          <a:bodyPr wrap="square" rtlCol="0">
            <a:spAutoFit/>
          </a:bodyPr>
          <a:lstStyle/>
          <a:p>
            <a:pPr algn="ctr"/>
            <a:r>
              <a:rPr lang="en-US" sz="3700" dirty="0" smtClean="0">
                <a:solidFill>
                  <a:srgbClr val="7030A0"/>
                </a:solidFill>
                <a:latin typeface="Tahoma" panose="020B0604030504040204" pitchFamily="34" charset="0"/>
                <a:ea typeface="Tahoma" panose="020B0604030504040204" pitchFamily="34" charset="0"/>
                <a:cs typeface="Tahoma" panose="020B0604030504040204" pitchFamily="34" charset="0"/>
              </a:rPr>
              <a:t>“Proper Preparation Prevents</a:t>
            </a:r>
          </a:p>
          <a:p>
            <a:pPr algn="ctr"/>
            <a:r>
              <a:rPr lang="en-US" sz="3700" dirty="0" smtClean="0">
                <a:solidFill>
                  <a:srgbClr val="7030A0"/>
                </a:solidFill>
                <a:latin typeface="Tahoma" panose="020B0604030504040204" pitchFamily="34" charset="0"/>
                <a:ea typeface="Tahoma" panose="020B0604030504040204" pitchFamily="34" charset="0"/>
                <a:cs typeface="Tahoma" panose="020B0604030504040204" pitchFamily="34" charset="0"/>
              </a:rPr>
              <a:t>	Piss Poor</a:t>
            </a:r>
            <a:r>
              <a:rPr lang="en-US" sz="370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7030A0"/>
                </a:solidFill>
                <a:latin typeface="Tahoma" panose="020B0604030504040204" pitchFamily="34" charset="0"/>
                <a:ea typeface="Tahoma" panose="020B0604030504040204" pitchFamily="34" charset="0"/>
                <a:cs typeface="Tahoma" panose="020B0604030504040204" pitchFamily="34" charset="0"/>
              </a:rPr>
              <a:t>Performance”</a:t>
            </a:r>
            <a:endParaRPr lang="en-US" sz="3700" dirty="0"/>
          </a:p>
        </p:txBody>
      </p:sp>
      <p:sp>
        <p:nvSpPr>
          <p:cNvPr id="2" name="TextBox 1"/>
          <p:cNvSpPr txBox="1"/>
          <p:nvPr/>
        </p:nvSpPr>
        <p:spPr>
          <a:xfrm>
            <a:off x="5562600" y="4533900"/>
            <a:ext cx="2057400" cy="381000"/>
          </a:xfrm>
          <a:prstGeom prst="rect">
            <a:avLst/>
          </a:prstGeom>
          <a:noFill/>
        </p:spPr>
        <p:txBody>
          <a:bodyPr wrap="square" rtlCol="0">
            <a:spAutoFit/>
          </a:bodyPr>
          <a:lstStyle/>
          <a:p>
            <a:r>
              <a:rPr lang="en-US" dirty="0" smtClean="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Old USAF Proverb</a:t>
            </a:r>
            <a:endParaRPr lang="en-US"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32542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067052"/>
            <a:ext cx="8915400" cy="1523495"/>
          </a:xfrm>
        </p:spPr>
        <p:txBody>
          <a:bodyPr/>
          <a:lstStyle/>
          <a:p>
            <a:pPr algn="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705600" cy="4735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29900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219200"/>
            <a:ext cx="8610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Planning to Hire</a:t>
            </a: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326571" y="2286000"/>
            <a:ext cx="85344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Why Are You Hiring?</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75056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9535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Why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457200" y="2362200"/>
            <a:ext cx="8534400" cy="2400657"/>
          </a:xfrm>
          <a:prstGeom prst="rect">
            <a:avLst/>
          </a:prstGeom>
          <a:noFill/>
        </p:spPr>
        <p:txBody>
          <a:bodyPr wrap="square" rtlCol="0">
            <a:spAutoFit/>
          </a:bodyPr>
          <a:lstStyle/>
          <a:p>
            <a:pPr marL="571500" indent="-571500">
              <a:buFont typeface="Arial" panose="020B0604020202020204" pitchFamily="34" charset="0"/>
              <a:buChar char="•"/>
            </a:pPr>
            <a:r>
              <a:rPr lang="en-US" sz="3000" dirty="0" smtClean="0">
                <a:solidFill>
                  <a:srgbClr val="7030A0"/>
                </a:solidFill>
                <a:latin typeface="Tahoma" panose="020B0604030504040204" pitchFamily="34" charset="0"/>
                <a:ea typeface="Tahoma" panose="020B0604030504040204" pitchFamily="34" charset="0"/>
                <a:cs typeface="Tahoma" panose="020B0604030504040204" pitchFamily="34" charset="0"/>
              </a:rPr>
              <a:t>Turning down New Projects or New Clients</a:t>
            </a:r>
          </a:p>
          <a:p>
            <a:endParaRPr lang="en-US" sz="3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571500" indent="-571500">
              <a:buFont typeface="Arial" panose="020B0604020202020204" pitchFamily="34" charset="0"/>
              <a:buChar char="•"/>
            </a:pPr>
            <a:r>
              <a:rPr lang="en-US" sz="3000" dirty="0" smtClean="0">
                <a:solidFill>
                  <a:srgbClr val="7030A0"/>
                </a:solidFill>
                <a:latin typeface="Tahoma" panose="020B0604030504040204" pitchFamily="34" charset="0"/>
                <a:ea typeface="Tahoma" panose="020B0604030504040204" pitchFamily="34" charset="0"/>
                <a:cs typeface="Tahoma" panose="020B0604030504040204" pitchFamily="34" charset="0"/>
              </a:rPr>
              <a:t>Adding new business line or revenue stream</a:t>
            </a:r>
          </a:p>
          <a:p>
            <a:endParaRPr lang="en-US" sz="3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571500" indent="-571500">
              <a:buFont typeface="Arial" panose="020B0604020202020204" pitchFamily="34" charset="0"/>
              <a:buChar char="•"/>
            </a:pPr>
            <a:r>
              <a:rPr lang="en-US" sz="3000" dirty="0" smtClean="0">
                <a:solidFill>
                  <a:srgbClr val="7030A0"/>
                </a:solidFill>
                <a:latin typeface="Tahoma" panose="020B0604030504040204" pitchFamily="34" charset="0"/>
                <a:ea typeface="Tahoma" panose="020B0604030504040204" pitchFamily="34" charset="0"/>
                <a:cs typeface="Tahoma" panose="020B0604030504040204" pitchFamily="34" charset="0"/>
              </a:rPr>
              <a:t>Improving Customer Service or Retention</a:t>
            </a:r>
          </a:p>
        </p:txBody>
      </p:sp>
    </p:spTree>
    <p:extLst>
      <p:ext uri="{BB962C8B-B14F-4D97-AF65-F5344CB8AC3E}">
        <p14:creationId xmlns:p14="http://schemas.microsoft.com/office/powerpoint/2010/main" val="375421606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9535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2286000"/>
            <a:ext cx="9144000" cy="1323439"/>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is Required to </a:t>
            </a:r>
          </a:p>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Succeed in the Job?</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324061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9535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76200" y="1828800"/>
            <a:ext cx="93726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 to Succeed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971800" y="3352800"/>
            <a:ext cx="3124200" cy="646331"/>
          </a:xfrm>
          <a:prstGeom prst="rect">
            <a:avLst/>
          </a:prstGeom>
          <a:noFill/>
        </p:spPr>
        <p:txBody>
          <a:bodyPr wrap="square" rtlCol="0">
            <a:spAutoFit/>
          </a:bodyPr>
          <a:lstStyle/>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Specific skills</a:t>
            </a:r>
            <a:endPar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42597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9535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Planning to Hire</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0" y="18288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Requirements to Succeed</a:t>
            </a:r>
            <a:endParaRPr lang="en-US" sz="2000"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971800" y="3352800"/>
            <a:ext cx="5257800" cy="1200329"/>
          </a:xfrm>
          <a:prstGeom prst="rect">
            <a:avLst/>
          </a:prstGeom>
          <a:noFill/>
        </p:spPr>
        <p:txBody>
          <a:bodyPr wrap="square" rtlCol="0">
            <a:spAutoFit/>
          </a:bodyPr>
          <a:lstStyle/>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Specific skills</a:t>
            </a:r>
          </a:p>
          <a:p>
            <a:r>
              <a:rPr lang="en-US" sz="36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Education or training</a:t>
            </a:r>
            <a:endParaRPr lang="en-US" sz="3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479234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340</TotalTime>
  <Words>3687</Words>
  <Application>Microsoft Office PowerPoint</Application>
  <PresentationFormat>On-screen Show (4:3)</PresentationFormat>
  <Paragraphs>217</Paragraphs>
  <Slides>26</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Courier New</vt:lpstr>
      <vt:lpstr>Tahoma</vt:lpstr>
      <vt:lpstr>Wingdings</vt:lpstr>
      <vt:lpstr>1_White Template with yellow-magenta Segoe</vt:lpstr>
      <vt:lpstr>White with Courier font for code slides</vt:lpstr>
      <vt:lpstr>IMPACT HIRING #2 – Start Right to Hire Smart</vt:lpstr>
      <vt:lpstr>        </vt:lpstr>
      <vt:lpstr>Start Right to Hire Smart       </vt:lpstr>
      <vt:lpstr>Planning to Hire     </vt:lpstr>
      <vt:lpstr>  Planning to Hire     </vt:lpstr>
      <vt:lpstr>Why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Planning to Hire      </vt:lpstr>
      <vt:lpstr>IMPACT HIRING CONTINUES      </vt:lpstr>
      <vt:lpstr>QUESTIONS?                       Patricia A. Frame          SHRinsight.com        @2Patra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Melissa St. Clair</dc:creator>
  <cp:lastModifiedBy>Gloria Flanagan</cp:lastModifiedBy>
  <cp:revision>69</cp:revision>
  <dcterms:created xsi:type="dcterms:W3CDTF">2014-04-15T17:08:46Z</dcterms:created>
  <dcterms:modified xsi:type="dcterms:W3CDTF">2015-08-20T19:49:50Z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