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7"/>
  </p:notesMasterIdLst>
  <p:handoutMasterIdLst>
    <p:handoutMasterId r:id="rId58"/>
  </p:handoutMasterIdLst>
  <p:sldIdLst>
    <p:sldId id="256" r:id="rId2"/>
    <p:sldId id="257" r:id="rId3"/>
    <p:sldId id="258" r:id="rId4"/>
    <p:sldId id="262" r:id="rId5"/>
    <p:sldId id="268" r:id="rId6"/>
    <p:sldId id="290" r:id="rId7"/>
    <p:sldId id="287"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279" r:id="rId35"/>
    <p:sldId id="329" r:id="rId36"/>
    <p:sldId id="330" r:id="rId37"/>
    <p:sldId id="331" r:id="rId38"/>
    <p:sldId id="332" r:id="rId39"/>
    <p:sldId id="333" r:id="rId40"/>
    <p:sldId id="334" r:id="rId41"/>
    <p:sldId id="335" r:id="rId42"/>
    <p:sldId id="336" r:id="rId43"/>
    <p:sldId id="337" r:id="rId44"/>
    <p:sldId id="288" r:id="rId45"/>
    <p:sldId id="261" r:id="rId46"/>
    <p:sldId id="292" r:id="rId47"/>
    <p:sldId id="298" r:id="rId48"/>
    <p:sldId id="297" r:id="rId49"/>
    <p:sldId id="299" r:id="rId50"/>
    <p:sldId id="294" r:id="rId51"/>
    <p:sldId id="295" r:id="rId52"/>
    <p:sldId id="300" r:id="rId53"/>
    <p:sldId id="293" r:id="rId54"/>
    <p:sldId id="259" r:id="rId55"/>
    <p:sldId id="28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and Stephen" initials="Ja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4" autoAdjust="0"/>
    <p:restoredTop sz="95652" autoAdjust="0"/>
  </p:normalViewPr>
  <p:slideViewPr>
    <p:cSldViewPr>
      <p:cViewPr varScale="1">
        <p:scale>
          <a:sx n="85" d="100"/>
          <a:sy n="85" d="100"/>
        </p:scale>
        <p:origin x="-114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188"/>
    </p:cViewPr>
  </p:sorterViewPr>
  <p:notesViewPr>
    <p:cSldViewPr>
      <p:cViewPr varScale="1">
        <p:scale>
          <a:sx n="69" d="100"/>
          <a:sy n="69" d="100"/>
        </p:scale>
        <p:origin x="-279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B5EA5B-ABAD-4886-8DEC-9B1B6E172F9E}" type="datetimeFigureOut">
              <a:rPr lang="en-US" smtClean="0"/>
              <a:pPr/>
              <a:t>2/20/2014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4E7C7C-8AAA-4A71-9393-666660D4CC9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174C2-ACE4-4980-BF84-362DBB50E9F1}" type="datetimeFigureOut">
              <a:rPr lang="en-US" smtClean="0"/>
              <a:pPr/>
              <a:t>2/20/2014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010AD-2304-4992-9167-4D264526B794}" type="slidenum">
              <a:rPr lang="en-US" smtClean="0"/>
              <a:pPr/>
              <a:t>‹#›</a:t>
            </a:fld>
            <a:endParaRPr lang="en-US"/>
          </a:p>
        </p:txBody>
      </p:sp>
    </p:spTree>
    <p:extLst>
      <p:ext uri="{BB962C8B-B14F-4D97-AF65-F5344CB8AC3E}">
        <p14:creationId xmlns="" xmlns:p14="http://schemas.microsoft.com/office/powerpoint/2010/main" val="164656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CA92EE-DEC7-45F2-AF2F-EC01B0B28A6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89010AD-2304-4992-9167-4D264526B79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038600"/>
            <a:ext cx="5638800" cy="4419600"/>
          </a:xfrm>
        </p:spPr>
        <p:txBody>
          <a:bodyPr>
            <a:normAutofit fontScale="92500"/>
          </a:bodyPr>
          <a:lstStyle/>
          <a:p>
            <a:r>
              <a:rPr lang="en-US" dirty="0" smtClean="0"/>
              <a:t>But before we begin- let’s do our homework:</a:t>
            </a:r>
          </a:p>
          <a:p>
            <a:endParaRPr lang="en-US" dirty="0" smtClean="0"/>
          </a:p>
          <a:p>
            <a:r>
              <a:rPr lang="en-US" dirty="0" smtClean="0"/>
              <a:t>I</a:t>
            </a:r>
            <a:r>
              <a:rPr lang="en-US" baseline="0" dirty="0" smtClean="0"/>
              <a:t> thought about the Blue Oceans management concept recently.  Are any of you familiar?  Basically- it says that organizations should fish in waters – that have not been previous fished.</a:t>
            </a:r>
          </a:p>
          <a:p>
            <a:endParaRPr lang="en-US" baseline="0" dirty="0" smtClean="0"/>
          </a:p>
          <a:p>
            <a:r>
              <a:rPr lang="en-US" baseline="0" dirty="0" smtClean="0"/>
              <a:t>So what does this mean- it means finding a unique space and taking an innovate approach</a:t>
            </a:r>
          </a:p>
          <a:p>
            <a:endParaRPr lang="en-US" baseline="0" dirty="0" smtClean="0"/>
          </a:p>
          <a:p>
            <a:r>
              <a:rPr lang="en-US" baseline="0" dirty="0" smtClean="0"/>
              <a:t>There are a lot of nonprofits-  there is competition for resources and there is duplication of effort-</a:t>
            </a:r>
          </a:p>
          <a:p>
            <a:endParaRPr lang="en-US" baseline="0" dirty="0" smtClean="0"/>
          </a:p>
          <a:p>
            <a:r>
              <a:rPr lang="en-US" baseline="0" dirty="0" smtClean="0"/>
              <a:t>Do your homework- this will help you with your articles, provide focus to programs, and can help the organization build and scale services appropriately</a:t>
            </a:r>
          </a:p>
          <a:p>
            <a:endParaRPr lang="en-US" baseline="0" dirty="0" smtClean="0"/>
          </a:p>
          <a:p>
            <a:r>
              <a:rPr lang="en-US" baseline="0" dirty="0" smtClean="0"/>
              <a:t>Who will benefit from this organization’s efforts&gt;  who will you serve- </a:t>
            </a:r>
          </a:p>
          <a:p>
            <a:r>
              <a:rPr lang="en-US" baseline="0" dirty="0" smtClean="0"/>
              <a:t>What unmet need will it fill?  That is what will it do that no other group does already?</a:t>
            </a:r>
          </a:p>
          <a:p>
            <a:r>
              <a:rPr lang="en-US" baseline="0" dirty="0" smtClean="0"/>
              <a:t>Can I give up the reins of control and let others guide me?-  You will need a board of directors and you will be accountable to the public as an NPO- so if you are not part of an organization already- you need to think about your role as founder and how the organization will look when you aren’t there, and/or if you are on staff- what you can/should expect from you board.</a:t>
            </a:r>
          </a:p>
          <a:p>
            <a:endParaRPr lang="en-US" baseline="0" dirty="0" smtClean="0"/>
          </a:p>
          <a:p>
            <a:r>
              <a:rPr lang="en-US" baseline="0" dirty="0" smtClean="0"/>
              <a:t>Are there organizations that do the same or similar thing-  probably-  how will you distinguish.  Environmental Scan- talk to them- see what areas they do not cover or where they leave off- is it still interesting- would you rather support that organization and/or partner with them? </a:t>
            </a:r>
          </a:p>
        </p:txBody>
      </p:sp>
      <p:sp>
        <p:nvSpPr>
          <p:cNvPr id="4" name="Slide Number Placeholder 3"/>
          <p:cNvSpPr>
            <a:spLocks noGrp="1"/>
          </p:cNvSpPr>
          <p:nvPr>
            <p:ph type="sldNum" sz="quarter" idx="10"/>
          </p:nvPr>
        </p:nvSpPr>
        <p:spPr/>
        <p:txBody>
          <a:bodyPr/>
          <a:lstStyle/>
          <a:p>
            <a:fld id="{889010AD-2304-4992-9167-4D264526B794}"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1C00DE-B291-4E07-9EFC-0C51CC0443B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9A9A2B-7907-4299-BE62-9C4EC1A11635}" type="slidenum">
              <a:rPr lang="en-US" smtClean="0"/>
              <a:pPr/>
              <a:t>47</a:t>
            </a:fld>
            <a:endParaRPr lang="en-US"/>
          </a:p>
        </p:txBody>
      </p:sp>
      <p:sp>
        <p:nvSpPr>
          <p:cNvPr id="5" name="Date Placeholder 4"/>
          <p:cNvSpPr>
            <a:spLocks noGrp="1"/>
          </p:cNvSpPr>
          <p:nvPr>
            <p:ph type="dt" idx="11"/>
          </p:nvPr>
        </p:nvSpPr>
        <p:spPr/>
        <p:txBody>
          <a:bodyPr/>
          <a:lstStyle/>
          <a:p>
            <a:r>
              <a:rPr lang="en-US" smtClean="0"/>
              <a:t>3/16/2013</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9A9A2B-7907-4299-BE62-9C4EC1A11635}" type="slidenum">
              <a:rPr lang="en-US" smtClean="0"/>
              <a:pPr/>
              <a:t>48</a:t>
            </a:fld>
            <a:endParaRPr lang="en-US"/>
          </a:p>
        </p:txBody>
      </p:sp>
      <p:sp>
        <p:nvSpPr>
          <p:cNvPr id="5" name="Date Placeholder 4"/>
          <p:cNvSpPr>
            <a:spLocks noGrp="1"/>
          </p:cNvSpPr>
          <p:nvPr>
            <p:ph type="dt" idx="11"/>
          </p:nvPr>
        </p:nvSpPr>
        <p:spPr/>
        <p:txBody>
          <a:bodyPr/>
          <a:lstStyle/>
          <a:p>
            <a:r>
              <a:rPr lang="en-US" smtClean="0"/>
              <a:t>3/16/2013</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9A9A2B-7907-4299-BE62-9C4EC1A11635}" type="slidenum">
              <a:rPr lang="en-US" smtClean="0"/>
              <a:pPr/>
              <a:t>49</a:t>
            </a:fld>
            <a:endParaRPr lang="en-US"/>
          </a:p>
        </p:txBody>
      </p:sp>
      <p:sp>
        <p:nvSpPr>
          <p:cNvPr id="5" name="Date Placeholder 4"/>
          <p:cNvSpPr>
            <a:spLocks noGrp="1"/>
          </p:cNvSpPr>
          <p:nvPr>
            <p:ph type="dt" idx="11"/>
          </p:nvPr>
        </p:nvSpPr>
        <p:spPr/>
        <p:txBody>
          <a:bodyPr/>
          <a:lstStyle/>
          <a:p>
            <a:r>
              <a:rPr lang="en-US" smtClean="0"/>
              <a:t>3/16/2013</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a:t>
            </a:r>
            <a:r>
              <a:rPr lang="en-US" baseline="0" dirty="0" smtClean="0"/>
              <a:t> word on Board Development</a:t>
            </a:r>
          </a:p>
          <a:p>
            <a:endParaRPr lang="en-US" baseline="0" dirty="0" smtClean="0"/>
          </a:p>
          <a:p>
            <a:r>
              <a:rPr lang="en-US" baseline="0" dirty="0" smtClean="0"/>
              <a:t>I could spend a lot of time here- but it’s important enough, that I wanted to make sure we touched on this here.</a:t>
            </a:r>
          </a:p>
          <a:p>
            <a:endParaRPr lang="en-US" baseline="0" dirty="0" smtClean="0"/>
          </a:p>
          <a:p>
            <a:r>
              <a:rPr lang="en-US" baseline="0" dirty="0" smtClean="0"/>
              <a:t>Once you are incorporated you will need a board of directors to set the policy and strategy for the organization.</a:t>
            </a:r>
          </a:p>
          <a:p>
            <a:endParaRPr lang="en-US" baseline="0" dirty="0" smtClean="0"/>
          </a:p>
          <a:p>
            <a:r>
              <a:rPr lang="en-US" baseline="0" dirty="0" smtClean="0"/>
              <a:t>Think about the skills you need on the board now and how that may change- you may want to do inventory.</a:t>
            </a:r>
          </a:p>
          <a:p>
            <a:endParaRPr lang="en-US" baseline="0" dirty="0" smtClean="0"/>
          </a:p>
          <a:p>
            <a:r>
              <a:rPr lang="en-US" dirty="0" smtClean="0"/>
              <a:t>Start small- you don’t need a huge board at first-</a:t>
            </a:r>
            <a:r>
              <a:rPr lang="en-US" baseline="0" dirty="0" smtClean="0"/>
              <a:t> allow for the board to grow and change as the organization changes</a:t>
            </a:r>
          </a:p>
          <a:p>
            <a:endParaRPr lang="en-US" baseline="0" dirty="0" smtClean="0"/>
          </a:p>
          <a:p>
            <a:r>
              <a:rPr lang="en-US" baseline="0" dirty="0" smtClean="0"/>
              <a:t>Think about personalities and finding people who bring different strengths.</a:t>
            </a:r>
          </a:p>
          <a:p>
            <a:endParaRPr lang="en-US" baseline="0" dirty="0" smtClean="0"/>
          </a:p>
          <a:p>
            <a:r>
              <a:rPr lang="en-US" baseline="0" dirty="0" smtClean="0"/>
              <a:t>Strengths Finder. Team Building- Orientation.</a:t>
            </a:r>
          </a:p>
          <a:p>
            <a:endParaRPr lang="en-US" baseline="0" dirty="0" smtClean="0"/>
          </a:p>
          <a:p>
            <a:r>
              <a:rPr lang="en-US" baseline="0" dirty="0" smtClean="0"/>
              <a:t>Start with good practices at the begging.  Rotate terms, set term limits, provide orientation and send board leadership to training.</a:t>
            </a:r>
            <a:endParaRPr lang="en-US" dirty="0"/>
          </a:p>
        </p:txBody>
      </p:sp>
      <p:sp>
        <p:nvSpPr>
          <p:cNvPr id="4" name="Slide Number Placeholder 3"/>
          <p:cNvSpPr>
            <a:spLocks noGrp="1"/>
          </p:cNvSpPr>
          <p:nvPr>
            <p:ph type="sldNum" sz="quarter" idx="10"/>
          </p:nvPr>
        </p:nvSpPr>
        <p:spPr/>
        <p:txBody>
          <a:bodyPr/>
          <a:lstStyle/>
          <a:p>
            <a:fld id="{889010AD-2304-4992-9167-4D264526B79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0F6319-A8F3-4720-B352-CC8356C9D4C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9A9A2B-7907-4299-BE62-9C4EC1A11635}" type="slidenum">
              <a:rPr lang="en-US" smtClean="0"/>
              <a:pPr/>
              <a:t>52</a:t>
            </a:fld>
            <a:endParaRPr lang="en-US"/>
          </a:p>
        </p:txBody>
      </p:sp>
      <p:sp>
        <p:nvSpPr>
          <p:cNvPr id="5" name="Date Placeholder 4"/>
          <p:cNvSpPr>
            <a:spLocks noGrp="1"/>
          </p:cNvSpPr>
          <p:nvPr>
            <p:ph type="dt" idx="11"/>
          </p:nvPr>
        </p:nvSpPr>
        <p:spPr/>
        <p:txBody>
          <a:bodyPr/>
          <a:lstStyle/>
          <a:p>
            <a:r>
              <a:rPr lang="en-US" smtClean="0"/>
              <a:t>3/16/2013</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1C00DE-B291-4E07-9EFC-0C51CC0443B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CA92EE-DEC7-45F2-AF2F-EC01B0B28A64}" type="slidenum">
              <a:rPr lang="en-US" smtClean="0"/>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1C00DE-B291-4E07-9EFC-0C51CC0443B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9010AD-2304-4992-9167-4D264526B79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ACBECA-8126-4800-A463-0B9DA75ED63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ACBECA-8126-4800-A463-0B9DA75ED63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304E3BC-EE4A-46B0-8A7C-730F2DD130DF}" type="datetime1">
              <a:rPr lang="en-US" smtClean="0"/>
              <a:pPr/>
              <a:t>2/20/2014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JL Ayers Consulting, LLC</a:t>
            </a: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A670EDE-0F7F-4BEA-9A07-840700EB84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68B7ADB-96B5-4904-8F4D-CC64360F8803}" type="datetime1">
              <a:rPr lang="en-US" smtClean="0"/>
              <a:pPr/>
              <a:t>2/20/2014</a:t>
            </a:fld>
            <a:endParaRPr lang="en-US"/>
          </a:p>
        </p:txBody>
      </p:sp>
      <p:sp>
        <p:nvSpPr>
          <p:cNvPr id="5" name="Footer Placeholder 4"/>
          <p:cNvSpPr>
            <a:spLocks noGrp="1"/>
          </p:cNvSpPr>
          <p:nvPr>
            <p:ph type="ftr" sz="quarter" idx="11"/>
          </p:nvPr>
        </p:nvSpPr>
        <p:spPr/>
        <p:txBody>
          <a:bodyPr/>
          <a:lstStyle>
            <a:extLst/>
          </a:lstStyle>
          <a:p>
            <a:r>
              <a:rPr lang="en-US" smtClean="0"/>
              <a:t>JL Ayers Consulting, LLC</a:t>
            </a:r>
            <a:endParaRPr lang="en-US"/>
          </a:p>
        </p:txBody>
      </p:sp>
      <p:sp>
        <p:nvSpPr>
          <p:cNvPr id="6" name="Slide Number Placeholder 5"/>
          <p:cNvSpPr>
            <a:spLocks noGrp="1"/>
          </p:cNvSpPr>
          <p:nvPr>
            <p:ph type="sldNum" sz="quarter" idx="12"/>
          </p:nvPr>
        </p:nvSpPr>
        <p:spPr/>
        <p:txBody>
          <a:bodyPr/>
          <a:lstStyle>
            <a:extLst/>
          </a:lstStyle>
          <a:p>
            <a:fld id="{6A670EDE-0F7F-4BEA-9A07-840700EB84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E0D21C3-0B0C-4224-8152-56E531BFA4E8}" type="datetime1">
              <a:rPr lang="en-US" smtClean="0"/>
              <a:pPr/>
              <a:t>2/20/2014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JL Ayers Consulting, LLC</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A670EDE-0F7F-4BEA-9A07-840700EB84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FF0F17-C159-48E8-85F8-6F8F0560BF48}" type="datetime1">
              <a:rPr lang="en-US" smtClean="0"/>
              <a:pPr/>
              <a:t>2/20/2014</a:t>
            </a:fld>
            <a:endParaRPr lang="en-US"/>
          </a:p>
        </p:txBody>
      </p:sp>
      <p:sp>
        <p:nvSpPr>
          <p:cNvPr id="5" name="Footer Placeholder 4"/>
          <p:cNvSpPr>
            <a:spLocks noGrp="1"/>
          </p:cNvSpPr>
          <p:nvPr>
            <p:ph type="ftr" sz="quarter" idx="11"/>
          </p:nvPr>
        </p:nvSpPr>
        <p:spPr/>
        <p:txBody>
          <a:bodyPr/>
          <a:lstStyle>
            <a:extLst/>
          </a:lstStyle>
          <a:p>
            <a:r>
              <a:rPr lang="en-US" smtClean="0"/>
              <a:t>JL Ayers Consulting, LLC</a:t>
            </a:r>
            <a:endParaRPr lang="en-US"/>
          </a:p>
        </p:txBody>
      </p:sp>
      <p:sp>
        <p:nvSpPr>
          <p:cNvPr id="6" name="Slide Number Placeholder 5"/>
          <p:cNvSpPr>
            <a:spLocks noGrp="1"/>
          </p:cNvSpPr>
          <p:nvPr>
            <p:ph type="sldNum" sz="quarter" idx="12"/>
          </p:nvPr>
        </p:nvSpPr>
        <p:spPr/>
        <p:txBody>
          <a:bodyPr/>
          <a:lstStyle>
            <a:extLst/>
          </a:lstStyle>
          <a:p>
            <a:fld id="{6A670EDE-0F7F-4BEA-9A07-840700EB84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56CB077-B488-4741-B091-CEA3099670E4}" type="datetime1">
              <a:rPr lang="en-US" smtClean="0"/>
              <a:pPr/>
              <a:t>2/20/2014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JL Ayers Consulting, LLC</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A670EDE-0F7F-4BEA-9A07-840700EB84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B8E9A5-5505-4C6B-9ED1-2CF16165017C}" type="datetime1">
              <a:rPr lang="en-US" smtClean="0"/>
              <a:pPr/>
              <a:t>2/20/2014</a:t>
            </a:fld>
            <a:endParaRPr lang="en-US"/>
          </a:p>
        </p:txBody>
      </p:sp>
      <p:sp>
        <p:nvSpPr>
          <p:cNvPr id="6" name="Footer Placeholder 5"/>
          <p:cNvSpPr>
            <a:spLocks noGrp="1"/>
          </p:cNvSpPr>
          <p:nvPr>
            <p:ph type="ftr" sz="quarter" idx="11"/>
          </p:nvPr>
        </p:nvSpPr>
        <p:spPr/>
        <p:txBody>
          <a:bodyPr/>
          <a:lstStyle>
            <a:extLst/>
          </a:lstStyle>
          <a:p>
            <a:r>
              <a:rPr lang="en-US" smtClean="0"/>
              <a:t>JL Ayers Consulting, LLC</a:t>
            </a:r>
            <a:endParaRPr lang="en-US"/>
          </a:p>
        </p:txBody>
      </p:sp>
      <p:sp>
        <p:nvSpPr>
          <p:cNvPr id="7" name="Slide Number Placeholder 6"/>
          <p:cNvSpPr>
            <a:spLocks noGrp="1"/>
          </p:cNvSpPr>
          <p:nvPr>
            <p:ph type="sldNum" sz="quarter" idx="12"/>
          </p:nvPr>
        </p:nvSpPr>
        <p:spPr/>
        <p:txBody>
          <a:bodyPr/>
          <a:lstStyle>
            <a:extLst/>
          </a:lstStyle>
          <a:p>
            <a:fld id="{6A670EDE-0F7F-4BEA-9A07-840700EB84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6DE3234-2E0D-46A2-A3A9-1EAAE5E33E0D}" type="datetime1">
              <a:rPr lang="en-US" smtClean="0"/>
              <a:pPr/>
              <a:t>2/20/2014</a:t>
            </a:fld>
            <a:endParaRPr lang="en-US"/>
          </a:p>
        </p:txBody>
      </p:sp>
      <p:sp>
        <p:nvSpPr>
          <p:cNvPr id="8" name="Footer Placeholder 7"/>
          <p:cNvSpPr>
            <a:spLocks noGrp="1"/>
          </p:cNvSpPr>
          <p:nvPr>
            <p:ph type="ftr" sz="quarter" idx="11"/>
          </p:nvPr>
        </p:nvSpPr>
        <p:spPr/>
        <p:txBody>
          <a:bodyPr/>
          <a:lstStyle>
            <a:extLst/>
          </a:lstStyle>
          <a:p>
            <a:r>
              <a:rPr lang="en-US" smtClean="0"/>
              <a:t>JL Ayers Consulting, LLC</a:t>
            </a:r>
            <a:endParaRPr lang="en-US"/>
          </a:p>
        </p:txBody>
      </p:sp>
      <p:sp>
        <p:nvSpPr>
          <p:cNvPr id="9" name="Slide Number Placeholder 8"/>
          <p:cNvSpPr>
            <a:spLocks noGrp="1"/>
          </p:cNvSpPr>
          <p:nvPr>
            <p:ph type="sldNum" sz="quarter" idx="12"/>
          </p:nvPr>
        </p:nvSpPr>
        <p:spPr/>
        <p:txBody>
          <a:bodyPr/>
          <a:lstStyle>
            <a:extLst/>
          </a:lstStyle>
          <a:p>
            <a:fld id="{6A670EDE-0F7F-4BEA-9A07-840700EB84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6BB213-A869-4135-A5FE-4CE678363184}" type="datetime1">
              <a:rPr lang="en-US" smtClean="0"/>
              <a:pPr/>
              <a:t>2/20/2014</a:t>
            </a:fld>
            <a:endParaRPr lang="en-US"/>
          </a:p>
        </p:txBody>
      </p:sp>
      <p:sp>
        <p:nvSpPr>
          <p:cNvPr id="4" name="Footer Placeholder 3"/>
          <p:cNvSpPr>
            <a:spLocks noGrp="1"/>
          </p:cNvSpPr>
          <p:nvPr>
            <p:ph type="ftr" sz="quarter" idx="11"/>
          </p:nvPr>
        </p:nvSpPr>
        <p:spPr/>
        <p:txBody>
          <a:bodyPr/>
          <a:lstStyle>
            <a:extLst/>
          </a:lstStyle>
          <a:p>
            <a:r>
              <a:rPr lang="en-US" smtClean="0"/>
              <a:t>JL Ayers Consulting, LLC</a:t>
            </a:r>
            <a:endParaRPr lang="en-US"/>
          </a:p>
        </p:txBody>
      </p:sp>
      <p:sp>
        <p:nvSpPr>
          <p:cNvPr id="5" name="Slide Number Placeholder 4"/>
          <p:cNvSpPr>
            <a:spLocks noGrp="1"/>
          </p:cNvSpPr>
          <p:nvPr>
            <p:ph type="sldNum" sz="quarter" idx="12"/>
          </p:nvPr>
        </p:nvSpPr>
        <p:spPr/>
        <p:txBody>
          <a:bodyPr/>
          <a:lstStyle>
            <a:extLst/>
          </a:lstStyle>
          <a:p>
            <a:fld id="{6A670EDE-0F7F-4BEA-9A07-840700EB84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82AF2C9-853A-48B3-B396-9154EAE375D3}" type="datetime1">
              <a:rPr lang="en-US" smtClean="0"/>
              <a:pPr/>
              <a:t>2/20/2014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JL Ayers Consulting, LLC</a:t>
            </a:r>
            <a:endParaRPr lang="en-US"/>
          </a:p>
        </p:txBody>
      </p:sp>
      <p:sp>
        <p:nvSpPr>
          <p:cNvPr id="4" name="Slide Number Placeholder 3"/>
          <p:cNvSpPr>
            <a:spLocks noGrp="1"/>
          </p:cNvSpPr>
          <p:nvPr>
            <p:ph type="sldNum" sz="quarter" idx="12"/>
          </p:nvPr>
        </p:nvSpPr>
        <p:spPr/>
        <p:txBody>
          <a:bodyPr/>
          <a:lstStyle>
            <a:extLst/>
          </a:lstStyle>
          <a:p>
            <a:fld id="{6A670EDE-0F7F-4BEA-9A07-840700EB84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9F3FBD-ABF1-4178-8AEB-3831D8B504BA}" type="datetime1">
              <a:rPr lang="en-US" smtClean="0"/>
              <a:pPr/>
              <a:t>2/20/2014</a:t>
            </a:fld>
            <a:endParaRPr lang="en-US"/>
          </a:p>
        </p:txBody>
      </p:sp>
      <p:sp>
        <p:nvSpPr>
          <p:cNvPr id="6" name="Footer Placeholder 5"/>
          <p:cNvSpPr>
            <a:spLocks noGrp="1"/>
          </p:cNvSpPr>
          <p:nvPr>
            <p:ph type="ftr" sz="quarter" idx="11"/>
          </p:nvPr>
        </p:nvSpPr>
        <p:spPr/>
        <p:txBody>
          <a:bodyPr/>
          <a:lstStyle>
            <a:extLst/>
          </a:lstStyle>
          <a:p>
            <a:r>
              <a:rPr lang="en-US" smtClean="0"/>
              <a:t>JL Ayers Consulting, LLC</a:t>
            </a:r>
            <a:endParaRPr lang="en-US"/>
          </a:p>
        </p:txBody>
      </p:sp>
      <p:sp>
        <p:nvSpPr>
          <p:cNvPr id="7" name="Slide Number Placeholder 6"/>
          <p:cNvSpPr>
            <a:spLocks noGrp="1"/>
          </p:cNvSpPr>
          <p:nvPr>
            <p:ph type="sldNum" sz="quarter" idx="12"/>
          </p:nvPr>
        </p:nvSpPr>
        <p:spPr/>
        <p:txBody>
          <a:bodyPr/>
          <a:lstStyle>
            <a:extLst/>
          </a:lstStyle>
          <a:p>
            <a:fld id="{6A670EDE-0F7F-4BEA-9A07-840700EB84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BF2FC16-7461-4A39-847D-0158FDA69975}" type="datetime1">
              <a:rPr lang="en-US" smtClean="0"/>
              <a:pPr/>
              <a:t>2/20/2014</a:t>
            </a:fld>
            <a:endParaRPr lang="en-US"/>
          </a:p>
        </p:txBody>
      </p:sp>
      <p:sp>
        <p:nvSpPr>
          <p:cNvPr id="6" name="Footer Placeholder 5"/>
          <p:cNvSpPr>
            <a:spLocks noGrp="1"/>
          </p:cNvSpPr>
          <p:nvPr>
            <p:ph type="ftr" sz="quarter" idx="11"/>
          </p:nvPr>
        </p:nvSpPr>
        <p:spPr/>
        <p:txBody>
          <a:bodyPr/>
          <a:lstStyle>
            <a:extLst/>
          </a:lstStyle>
          <a:p>
            <a:r>
              <a:rPr lang="en-US" smtClean="0"/>
              <a:t>JL Ayers Consulting, LLC</a:t>
            </a:r>
            <a:endParaRPr lang="en-US"/>
          </a:p>
        </p:txBody>
      </p:sp>
      <p:sp>
        <p:nvSpPr>
          <p:cNvPr id="7" name="Slide Number Placeholder 6"/>
          <p:cNvSpPr>
            <a:spLocks noGrp="1"/>
          </p:cNvSpPr>
          <p:nvPr>
            <p:ph type="sldNum" sz="quarter" idx="12"/>
          </p:nvPr>
        </p:nvSpPr>
        <p:spPr/>
        <p:txBody>
          <a:bodyPr/>
          <a:lstStyle>
            <a:extLst/>
          </a:lstStyle>
          <a:p>
            <a:fld id="{6A670EDE-0F7F-4BEA-9A07-840700EB84AE}"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184BB31-02EE-47D4-98C6-E74000D34A23}" type="datetime1">
              <a:rPr lang="en-US" smtClean="0"/>
              <a:pPr/>
              <a:t>2/20/2014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JL Ayers Consulting, LLC</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A670EDE-0F7F-4BEA-9A07-840700EB84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earningforsustainability.net/sparksforchange/an-introduction-to-developing-logic-models-eight-key-elements-to-includ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wkkf.org/resource-directory/resource/2006/02/wk-kellogg-foundation-logic-model-development-guid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oundationcenter.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mashable.com/2011/10/20/crowdfunding-platforms-social-good/"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2brd.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mailto:tomhay@verizon.ne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mailto:Bob@rweillaw.co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hyperlink" Target="mailto:jayers@jlayersconsulting.com" TargetMode="External"/><Relationship Id="rId4" Type="http://schemas.openxmlformats.org/officeDocument/2006/relationships/hyperlink" Target="mailto:tomhay@verizon.ne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Boot Camp for Changing the World</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How to Start Manage and Grow a Nonprofit Organization</a:t>
            </a:r>
          </a:p>
          <a:p>
            <a:endParaRPr lang="en-US" dirty="0" smtClean="0"/>
          </a:p>
          <a:p>
            <a:r>
              <a:rPr lang="en-US" dirty="0" smtClean="0"/>
              <a:t>Alexandria, Small Business Development Center</a:t>
            </a:r>
            <a:endParaRPr lang="en-US" dirty="0"/>
          </a:p>
        </p:txBody>
      </p:sp>
      <p:sp>
        <p:nvSpPr>
          <p:cNvPr id="2050" name="Webpage"/>
          <p:cNvSpPr>
            <a:spLocks noEditPoints="1" noChangeArrowheads="1"/>
          </p:cNvSpPr>
          <p:nvPr/>
        </p:nvSpPr>
        <p:spPr bwMode="auto">
          <a:xfrm>
            <a:off x="304800" y="1752600"/>
            <a:ext cx="1905000" cy="2895600"/>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D8EBB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6A670EDE-0F7F-4BEA-9A07-840700EB84A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76400"/>
            <a:ext cx="6400800" cy="4495799"/>
          </a:xfrm>
        </p:spPr>
        <p:txBody>
          <a:bodyPr>
            <a:noAutofit/>
          </a:bodyPr>
          <a:lstStyle/>
          <a:p>
            <a:pPr>
              <a:buFont typeface="Wingdings" panose="05000000000000000000" pitchFamily="2" charset="2"/>
              <a:buChar char="§"/>
              <a:defRPr/>
            </a:pPr>
            <a:r>
              <a:rPr lang="en-US" sz="2000" b="1" dirty="0">
                <a:solidFill>
                  <a:srgbClr val="002060"/>
                </a:solidFill>
              </a:rPr>
              <a:t>Hold management accountable for </a:t>
            </a:r>
            <a:r>
              <a:rPr lang="en-US" sz="2000" b="1" dirty="0" smtClean="0">
                <a:solidFill>
                  <a:srgbClr val="002060"/>
                </a:solidFill>
              </a:rPr>
              <a:t>performance</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a:solidFill>
                  <a:srgbClr val="002060"/>
                </a:solidFill>
              </a:rPr>
              <a:t>Ensure that the organization has adequate resources to carry out its mission and manage those resources </a:t>
            </a:r>
            <a:r>
              <a:rPr lang="en-US" sz="2000" b="1" dirty="0" smtClean="0">
                <a:solidFill>
                  <a:srgbClr val="002060"/>
                </a:solidFill>
              </a:rPr>
              <a:t>effectively</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a:solidFill>
                  <a:srgbClr val="002060"/>
                </a:solidFill>
              </a:rPr>
              <a:t>Oversee financial reporting and auditing processes, internal controls and legal </a:t>
            </a:r>
            <a:r>
              <a:rPr lang="en-US" sz="2000" b="1" dirty="0" smtClean="0">
                <a:solidFill>
                  <a:srgbClr val="002060"/>
                </a:solidFill>
              </a:rPr>
              <a:t>compliance</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smtClean="0">
                <a:solidFill>
                  <a:srgbClr val="002060"/>
                </a:solidFill>
              </a:rPr>
              <a:t>Oversee </a:t>
            </a:r>
            <a:r>
              <a:rPr lang="en-US" sz="2000" b="1" dirty="0">
                <a:solidFill>
                  <a:srgbClr val="002060"/>
                </a:solidFill>
              </a:rPr>
              <a:t>financial stability of the </a:t>
            </a:r>
            <a:r>
              <a:rPr lang="en-US" sz="2000" b="1" dirty="0" smtClean="0">
                <a:solidFill>
                  <a:srgbClr val="002060"/>
                </a:solidFill>
              </a:rPr>
              <a:t>organization</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smtClean="0">
                <a:solidFill>
                  <a:srgbClr val="002060"/>
                </a:solidFill>
              </a:rPr>
              <a:t>Insure </a:t>
            </a:r>
            <a:r>
              <a:rPr lang="en-US" sz="2000" b="1" dirty="0">
                <a:solidFill>
                  <a:srgbClr val="002060"/>
                </a:solidFill>
              </a:rPr>
              <a:t>inclusiveness and </a:t>
            </a:r>
            <a:r>
              <a:rPr lang="en-US" sz="2000" b="1" dirty="0" smtClean="0">
                <a:solidFill>
                  <a:srgbClr val="002060"/>
                </a:solidFill>
              </a:rPr>
              <a:t>diversity</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a:solidFill>
                  <a:srgbClr val="002060"/>
                </a:solidFill>
              </a:rPr>
              <a:t>Insure legal, financial and ethical </a:t>
            </a:r>
            <a:r>
              <a:rPr lang="en-US" sz="2000" b="1" dirty="0" smtClean="0">
                <a:solidFill>
                  <a:srgbClr val="002060"/>
                </a:solidFill>
              </a:rPr>
              <a:t>integrity</a:t>
            </a:r>
            <a:endParaRPr lang="en-US" sz="2000" b="1" dirty="0">
              <a:solidFill>
                <a:srgbClr val="002060"/>
              </a:solidFill>
            </a:endParaRPr>
          </a:p>
        </p:txBody>
      </p:sp>
      <p:sp>
        <p:nvSpPr>
          <p:cNvPr id="6" name="Slide Number Placeholder 5"/>
          <p:cNvSpPr>
            <a:spLocks noGrp="1"/>
          </p:cNvSpPr>
          <p:nvPr>
            <p:ph type="sldNum" sz="quarter" idx="12"/>
          </p:nvPr>
        </p:nvSpPr>
        <p:spPr/>
        <p:txBody>
          <a:bodyPr/>
          <a:lstStyle/>
          <a:p>
            <a:fld id="{D301D209-311D-4787-8197-C7034EAF3230}" type="slidenum">
              <a:rPr lang="en-US" smtClean="0"/>
              <a:pPr/>
              <a:t>10</a:t>
            </a:fld>
            <a:endParaRPr lang="en-US"/>
          </a:p>
        </p:txBody>
      </p:sp>
      <p:sp>
        <p:nvSpPr>
          <p:cNvPr id="7" name="Title 3"/>
          <p:cNvSpPr>
            <a:spLocks noGrp="1"/>
          </p:cNvSpPr>
          <p:nvPr>
            <p:ph type="title"/>
          </p:nvPr>
        </p:nvSpPr>
        <p:spPr>
          <a:xfrm>
            <a:off x="381000" y="381000"/>
            <a:ext cx="7162800" cy="777240"/>
          </a:xfrm>
        </p:spPr>
        <p:txBody>
          <a:bodyPr>
            <a:normAutofit/>
          </a:bodyPr>
          <a:lstStyle/>
          <a:p>
            <a:r>
              <a:rPr lang="en-US" dirty="0" smtClean="0"/>
              <a:t>	</a:t>
            </a:r>
            <a:r>
              <a:rPr lang="en-US" sz="2800" dirty="0" smtClean="0"/>
              <a:t>Role of THE nonprofit Board</a:t>
            </a:r>
            <a:endParaRPr lang="en-US" sz="2800" dirty="0"/>
          </a:p>
        </p:txBody>
      </p:sp>
      <p:sp>
        <p:nvSpPr>
          <p:cNvPr id="8" name="Footer Placeholder 7"/>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3198887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01D209-311D-4787-8197-C7034EAF3230}" type="slidenum">
              <a:rPr lang="en-US" smtClean="0"/>
              <a:pPr/>
              <a:t>11</a:t>
            </a:fld>
            <a:endParaRPr lang="en-US"/>
          </a:p>
        </p:txBody>
      </p:sp>
      <p:sp>
        <p:nvSpPr>
          <p:cNvPr id="7" name="Content Placeholder 3"/>
          <p:cNvSpPr>
            <a:spLocks noGrp="1"/>
          </p:cNvSpPr>
          <p:nvPr>
            <p:ph sz="half" idx="1"/>
          </p:nvPr>
        </p:nvSpPr>
        <p:spPr>
          <a:xfrm>
            <a:off x="914400" y="2209800"/>
            <a:ext cx="6248400" cy="2971800"/>
          </a:xfrm>
        </p:spPr>
        <p:txBody>
          <a:bodyPr>
            <a:normAutofit/>
          </a:bodyPr>
          <a:lstStyle/>
          <a:p>
            <a:pPr>
              <a:buFont typeface="Wingdings" panose="05000000000000000000" pitchFamily="2" charset="2"/>
              <a:buChar char="§"/>
              <a:defRPr/>
            </a:pPr>
            <a:r>
              <a:rPr lang="en-US" sz="2000" b="1" dirty="0">
                <a:solidFill>
                  <a:srgbClr val="002060"/>
                </a:solidFill>
              </a:rPr>
              <a:t>Enhance the organization's reputation and public standing in the </a:t>
            </a:r>
            <a:r>
              <a:rPr lang="en-US" sz="2000" b="1" dirty="0" smtClean="0">
                <a:solidFill>
                  <a:srgbClr val="002060"/>
                </a:solidFill>
              </a:rPr>
              <a:t>community</a:t>
            </a:r>
          </a:p>
          <a:p>
            <a:pPr>
              <a:buFont typeface="Wingdings" panose="05000000000000000000" pitchFamily="2" charset="2"/>
              <a:buChar char="§"/>
              <a:defRPr/>
            </a:pPr>
            <a:endParaRPr lang="en-US" sz="1000" b="1" dirty="0" smtClean="0">
              <a:solidFill>
                <a:srgbClr val="002060"/>
              </a:solidFill>
            </a:endParaRPr>
          </a:p>
          <a:p>
            <a:pPr>
              <a:buFont typeface="Wingdings" panose="05000000000000000000" pitchFamily="2" charset="2"/>
              <a:buChar char="§"/>
              <a:defRPr/>
            </a:pPr>
            <a:r>
              <a:rPr lang="en-US" sz="2000" b="1" dirty="0">
                <a:solidFill>
                  <a:srgbClr val="002060"/>
                </a:solidFill>
              </a:rPr>
              <a:t>Help recruit and maintain a competent </a:t>
            </a:r>
            <a:r>
              <a:rPr lang="en-US" sz="2000" b="1" dirty="0" smtClean="0">
                <a:solidFill>
                  <a:srgbClr val="002060"/>
                </a:solidFill>
              </a:rPr>
              <a:t>board</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a:solidFill>
                  <a:srgbClr val="002060"/>
                </a:solidFill>
              </a:rPr>
              <a:t>Be active and be more than a </a:t>
            </a:r>
            <a:r>
              <a:rPr lang="en-US" sz="2000" b="1" dirty="0" smtClean="0">
                <a:solidFill>
                  <a:srgbClr val="002060"/>
                </a:solidFill>
              </a:rPr>
              <a:t>figurehead</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a:solidFill>
                  <a:srgbClr val="002060"/>
                </a:solidFill>
              </a:rPr>
              <a:t>Regularly re-evaluate the role as a </a:t>
            </a:r>
            <a:r>
              <a:rPr lang="en-US" sz="2000" b="1" dirty="0" smtClean="0">
                <a:solidFill>
                  <a:srgbClr val="002060"/>
                </a:solidFill>
              </a:rPr>
              <a:t>director</a:t>
            </a:r>
            <a:endParaRPr lang="en-US" sz="2000" dirty="0"/>
          </a:p>
        </p:txBody>
      </p:sp>
      <p:sp>
        <p:nvSpPr>
          <p:cNvPr id="8" name="Title 3"/>
          <p:cNvSpPr>
            <a:spLocks noGrp="1"/>
          </p:cNvSpPr>
          <p:nvPr>
            <p:ph type="title"/>
          </p:nvPr>
        </p:nvSpPr>
        <p:spPr>
          <a:xfrm>
            <a:off x="381000" y="381000"/>
            <a:ext cx="7162800" cy="777240"/>
          </a:xfrm>
        </p:spPr>
        <p:txBody>
          <a:bodyPr>
            <a:normAutofit/>
          </a:bodyPr>
          <a:lstStyle/>
          <a:p>
            <a:r>
              <a:rPr lang="en-US" dirty="0" smtClean="0"/>
              <a:t>	</a:t>
            </a:r>
            <a:r>
              <a:rPr lang="en-US" sz="2800" dirty="0" smtClean="0"/>
              <a:t>Role of THE nonprofit Board</a:t>
            </a:r>
            <a:endParaRPr lang="en-US" sz="2800" dirty="0"/>
          </a:p>
        </p:txBody>
      </p:sp>
      <p:sp>
        <p:nvSpPr>
          <p:cNvPr id="9" name="Footer Placeholder 8"/>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400017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42048" cy="838200"/>
          </a:xfrm>
        </p:spPr>
        <p:txBody>
          <a:bodyPr>
            <a:normAutofit/>
          </a:bodyPr>
          <a:lstStyle/>
          <a:p>
            <a:pPr algn="ctr"/>
            <a:r>
              <a:rPr lang="en-US" sz="2800" dirty="0" smtClean="0"/>
              <a:t>Powers of Board of Directors</a:t>
            </a:r>
            <a:endParaRPr lang="en-US" sz="2800" dirty="0"/>
          </a:p>
        </p:txBody>
      </p:sp>
      <p:sp>
        <p:nvSpPr>
          <p:cNvPr id="3" name="Content Placeholder 2"/>
          <p:cNvSpPr>
            <a:spLocks noGrp="1"/>
          </p:cNvSpPr>
          <p:nvPr>
            <p:ph sz="half" idx="1"/>
          </p:nvPr>
        </p:nvSpPr>
        <p:spPr>
          <a:xfrm>
            <a:off x="609600" y="1828800"/>
            <a:ext cx="6553200" cy="4525963"/>
          </a:xfrm>
        </p:spPr>
        <p:txBody>
          <a:bodyPr>
            <a:noAutofit/>
          </a:bodyPr>
          <a:lstStyle/>
          <a:p>
            <a:pPr>
              <a:buFont typeface="Wingdings" panose="05000000000000000000" pitchFamily="2" charset="2"/>
              <a:buChar char="§"/>
              <a:defRPr/>
            </a:pPr>
            <a:r>
              <a:rPr lang="en-US" sz="2000" b="1" dirty="0" smtClean="0">
                <a:solidFill>
                  <a:srgbClr val="002060"/>
                </a:solidFill>
              </a:rPr>
              <a:t>Managerial </a:t>
            </a:r>
            <a:r>
              <a:rPr lang="en-US" sz="2000" b="1" dirty="0">
                <a:solidFill>
                  <a:srgbClr val="002060"/>
                </a:solidFill>
              </a:rPr>
              <a:t>and not legal in nature</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a:solidFill>
                  <a:srgbClr val="002060"/>
                </a:solidFill>
              </a:rPr>
              <a:t>The legal entity, not the board, holds the legal power of the organization</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a:solidFill>
                  <a:srgbClr val="002060"/>
                </a:solidFill>
              </a:rPr>
              <a:t>State nonprofit corporation statutes typically define </a:t>
            </a:r>
            <a:r>
              <a:rPr lang="en-US" sz="2000" b="1" dirty="0" smtClean="0">
                <a:solidFill>
                  <a:srgbClr val="002060"/>
                </a:solidFill>
              </a:rPr>
              <a:t>obligations </a:t>
            </a:r>
            <a:r>
              <a:rPr lang="en-US" sz="2000" b="1" dirty="0">
                <a:solidFill>
                  <a:srgbClr val="002060"/>
                </a:solidFill>
              </a:rPr>
              <a:t>and duties of a director, as does the common law</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a:solidFill>
                  <a:srgbClr val="002060"/>
                </a:solidFill>
              </a:rPr>
              <a:t>Critical to become familiar with the organization’s state nonprofit statute</a:t>
            </a:r>
          </a:p>
        </p:txBody>
      </p:sp>
      <p:sp>
        <p:nvSpPr>
          <p:cNvPr id="4" name="Content Placeholder 3"/>
          <p:cNvSpPr>
            <a:spLocks noGrp="1"/>
          </p:cNvSpPr>
          <p:nvPr>
            <p:ph sz="half" idx="2"/>
          </p:nvPr>
        </p:nvSpPr>
        <p:spPr>
          <a:xfrm>
            <a:off x="4178808" y="1752600"/>
            <a:ext cx="3520440" cy="4373563"/>
          </a:xfrm>
        </p:spPr>
        <p:txBody>
          <a:bodyPr>
            <a:normAutofit/>
          </a:bodyPr>
          <a:lstStyle/>
          <a:p>
            <a:endParaRPr lang="en-US" altLang="en-US" dirty="0">
              <a:solidFill>
                <a:srgbClr val="336699"/>
              </a:solidFill>
            </a:endParaRPr>
          </a:p>
          <a:p>
            <a:endParaRPr lang="en-US" dirty="0"/>
          </a:p>
        </p:txBody>
      </p:sp>
      <p:sp>
        <p:nvSpPr>
          <p:cNvPr id="6" name="Slide Number Placeholder 5"/>
          <p:cNvSpPr>
            <a:spLocks noGrp="1"/>
          </p:cNvSpPr>
          <p:nvPr>
            <p:ph type="sldNum" sz="quarter" idx="12"/>
          </p:nvPr>
        </p:nvSpPr>
        <p:spPr/>
        <p:txBody>
          <a:bodyPr/>
          <a:lstStyle/>
          <a:p>
            <a:fld id="{D301D209-311D-4787-8197-C7034EAF3230}"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3613506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42048" cy="1310640"/>
          </a:xfrm>
        </p:spPr>
        <p:txBody>
          <a:bodyPr>
            <a:normAutofit/>
          </a:bodyPr>
          <a:lstStyle/>
          <a:p>
            <a:pPr algn="ctr"/>
            <a:r>
              <a:rPr lang="en-US" sz="2800" dirty="0" smtClean="0"/>
              <a:t>Continuing duties of a Director</a:t>
            </a:r>
            <a:endParaRPr lang="en-US" sz="2800" dirty="0"/>
          </a:p>
        </p:txBody>
      </p:sp>
      <p:sp>
        <p:nvSpPr>
          <p:cNvPr id="3" name="Content Placeholder 2"/>
          <p:cNvSpPr>
            <a:spLocks noGrp="1"/>
          </p:cNvSpPr>
          <p:nvPr>
            <p:ph sz="half" idx="1"/>
          </p:nvPr>
        </p:nvSpPr>
        <p:spPr>
          <a:xfrm>
            <a:off x="838200" y="1524000"/>
            <a:ext cx="6553200" cy="4572000"/>
          </a:xfrm>
        </p:spPr>
        <p:txBody>
          <a:bodyPr>
            <a:noAutofit/>
          </a:bodyPr>
          <a:lstStyle/>
          <a:p>
            <a:pPr>
              <a:buFont typeface="Wingdings" panose="05000000000000000000" pitchFamily="2" charset="2"/>
              <a:buChar char="§"/>
            </a:pPr>
            <a:r>
              <a:rPr lang="en-US" altLang="en-US" sz="2000" b="1" dirty="0" smtClean="0">
                <a:solidFill>
                  <a:srgbClr val="002060"/>
                </a:solidFill>
              </a:rPr>
              <a:t>At all times act reasonably and in good faith </a:t>
            </a:r>
          </a:p>
          <a:p>
            <a:pPr>
              <a:buFont typeface="Wingdings" panose="05000000000000000000" pitchFamily="2" charset="2"/>
              <a:buChar char="§"/>
            </a:pPr>
            <a:endParaRPr lang="en-US" altLang="en-US" sz="1000" b="1" dirty="0" smtClean="0">
              <a:solidFill>
                <a:srgbClr val="002060"/>
              </a:solidFill>
            </a:endParaRPr>
          </a:p>
          <a:p>
            <a:pPr>
              <a:buFont typeface="Wingdings" panose="05000000000000000000" pitchFamily="2" charset="2"/>
              <a:buChar char="§"/>
            </a:pPr>
            <a:r>
              <a:rPr lang="en-US" altLang="en-US" sz="2000" b="1" dirty="0" smtClean="0">
                <a:solidFill>
                  <a:srgbClr val="002060"/>
                </a:solidFill>
              </a:rPr>
              <a:t>At all times exercise the level of care that an ordinarily prudent person would exercise if placed in a like position and under similar circumstances</a:t>
            </a:r>
          </a:p>
          <a:p>
            <a:pPr>
              <a:buFont typeface="Wingdings" panose="05000000000000000000" pitchFamily="2" charset="2"/>
              <a:buChar char="§"/>
            </a:pPr>
            <a:endParaRPr lang="en-US" altLang="en-US" sz="1000" b="1" dirty="0" smtClean="0">
              <a:solidFill>
                <a:srgbClr val="002060"/>
              </a:solidFill>
            </a:endParaRPr>
          </a:p>
          <a:p>
            <a:pPr>
              <a:buFont typeface="Wingdings" panose="05000000000000000000" pitchFamily="2" charset="2"/>
              <a:buChar char="§"/>
            </a:pPr>
            <a:r>
              <a:rPr lang="en-US" altLang="en-US" sz="2000" b="1" dirty="0" smtClean="0">
                <a:solidFill>
                  <a:srgbClr val="002060"/>
                </a:solidFill>
              </a:rPr>
              <a:t>Avoid negligence, fraud, conflicts of interest</a:t>
            </a:r>
          </a:p>
          <a:p>
            <a:pPr>
              <a:buFont typeface="Wingdings" panose="05000000000000000000" pitchFamily="2" charset="2"/>
              <a:buChar char="§"/>
            </a:pPr>
            <a:endParaRPr lang="en-US" altLang="en-US" sz="1000" b="1" dirty="0" smtClean="0">
              <a:solidFill>
                <a:srgbClr val="002060"/>
              </a:solidFill>
            </a:endParaRPr>
          </a:p>
          <a:p>
            <a:pPr>
              <a:buFont typeface="Wingdings" panose="05000000000000000000" pitchFamily="2" charset="2"/>
              <a:buChar char="§"/>
            </a:pPr>
            <a:r>
              <a:rPr lang="en-US" altLang="en-US" sz="2000" b="1" dirty="0" smtClean="0">
                <a:solidFill>
                  <a:srgbClr val="002060"/>
                </a:solidFill>
              </a:rPr>
              <a:t>At all times act in a manner the director reasonably believes to be in the best interests of the organization</a:t>
            </a:r>
          </a:p>
          <a:p>
            <a:pPr>
              <a:buFont typeface="Wingdings" panose="05000000000000000000" pitchFamily="2" charset="2"/>
              <a:buChar char="§"/>
            </a:pPr>
            <a:endParaRPr lang="en-US" altLang="en-US" sz="1000" b="1" dirty="0" smtClean="0">
              <a:solidFill>
                <a:srgbClr val="002060"/>
              </a:solidFill>
            </a:endParaRPr>
          </a:p>
          <a:p>
            <a:pPr>
              <a:buFont typeface="Wingdings" panose="05000000000000000000" pitchFamily="2" charset="2"/>
              <a:buChar char="§"/>
            </a:pPr>
            <a:r>
              <a:rPr lang="en-US" altLang="en-US" sz="2000" b="1" dirty="0" smtClean="0">
                <a:solidFill>
                  <a:srgbClr val="002060"/>
                </a:solidFill>
              </a:rPr>
              <a:t>Avoid generating legal liability for association</a:t>
            </a:r>
            <a:endParaRPr lang="en-US" sz="2000" b="1" dirty="0">
              <a:solidFill>
                <a:srgbClr val="002060"/>
              </a:solidFill>
            </a:endParaRPr>
          </a:p>
        </p:txBody>
      </p:sp>
      <p:sp>
        <p:nvSpPr>
          <p:cNvPr id="6" name="Slide Number Placeholder 5"/>
          <p:cNvSpPr>
            <a:spLocks noGrp="1"/>
          </p:cNvSpPr>
          <p:nvPr>
            <p:ph type="sldNum" sz="quarter" idx="12"/>
          </p:nvPr>
        </p:nvSpPr>
        <p:spPr/>
        <p:txBody>
          <a:bodyPr/>
          <a:lstStyle/>
          <a:p>
            <a:fld id="{D301D209-311D-4787-8197-C7034EAF3230}"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497992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242048" cy="1310640"/>
          </a:xfrm>
        </p:spPr>
        <p:txBody>
          <a:bodyPr>
            <a:normAutofit/>
          </a:bodyPr>
          <a:lstStyle/>
          <a:p>
            <a:pPr algn="ctr"/>
            <a:r>
              <a:rPr lang="en-US" sz="2800" dirty="0" smtClean="0"/>
              <a:t>Standards of Performance</a:t>
            </a:r>
            <a:endParaRPr lang="en-US" sz="2800" dirty="0"/>
          </a:p>
        </p:txBody>
      </p:sp>
      <p:sp>
        <p:nvSpPr>
          <p:cNvPr id="3" name="Content Placeholder 2"/>
          <p:cNvSpPr>
            <a:spLocks noGrp="1"/>
          </p:cNvSpPr>
          <p:nvPr>
            <p:ph sz="half" idx="1"/>
          </p:nvPr>
        </p:nvSpPr>
        <p:spPr>
          <a:xfrm>
            <a:off x="762000" y="1143000"/>
            <a:ext cx="6553200" cy="4678363"/>
          </a:xfrm>
        </p:spPr>
        <p:txBody>
          <a:bodyPr>
            <a:noAutofit/>
          </a:bodyPr>
          <a:lstStyle/>
          <a:p>
            <a:pPr algn="ctr">
              <a:buFont typeface="Wingdings" panose="05000000000000000000" pitchFamily="2" charset="2"/>
              <a:buChar char="§"/>
            </a:pPr>
            <a:endParaRPr lang="en-US" altLang="en-US" sz="2000" dirty="0">
              <a:solidFill>
                <a:srgbClr val="336699"/>
              </a:solidFill>
            </a:endParaRPr>
          </a:p>
          <a:p>
            <a:pPr>
              <a:buFont typeface="Wingdings" panose="05000000000000000000" pitchFamily="2" charset="2"/>
              <a:buChar char="§"/>
            </a:pPr>
            <a:r>
              <a:rPr lang="en-US" altLang="en-US" sz="2000" b="1" u="sng" dirty="0">
                <a:solidFill>
                  <a:srgbClr val="002060"/>
                </a:solidFill>
              </a:rPr>
              <a:t>Duty of Care </a:t>
            </a:r>
            <a:r>
              <a:rPr lang="en-US" altLang="en-US" sz="2000" b="1" dirty="0">
                <a:solidFill>
                  <a:srgbClr val="002060"/>
                </a:solidFill>
              </a:rPr>
              <a:t>– “…</a:t>
            </a:r>
            <a:r>
              <a:rPr lang="en-US" altLang="en-US" sz="2000" b="1" i="1" dirty="0">
                <a:solidFill>
                  <a:srgbClr val="002060"/>
                </a:solidFill>
              </a:rPr>
              <a:t>care that an ordinarily prudent person would exercise in a like position and under similar circumstances.</a:t>
            </a:r>
            <a:r>
              <a:rPr lang="en-US" altLang="en-US" sz="2000" b="1" dirty="0">
                <a:solidFill>
                  <a:srgbClr val="002060"/>
                </a:solidFill>
              </a:rPr>
              <a:t>”  In other words, avoid negligence or fraud</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u="sng" dirty="0">
                <a:solidFill>
                  <a:srgbClr val="002060"/>
                </a:solidFill>
              </a:rPr>
              <a:t>Duty of Loyalty </a:t>
            </a:r>
            <a:r>
              <a:rPr lang="en-US" altLang="en-US" sz="2000" b="1" dirty="0">
                <a:solidFill>
                  <a:srgbClr val="002060"/>
                </a:solidFill>
              </a:rPr>
              <a:t>– Give undivided allegiance when making decisions impacting the organization. Loyalty requires the exercise of independence of judgment and action.  Avoid conflicts</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u="sng" dirty="0">
                <a:solidFill>
                  <a:srgbClr val="002060"/>
                </a:solidFill>
              </a:rPr>
              <a:t>Duty of Obedience </a:t>
            </a:r>
            <a:r>
              <a:rPr lang="en-US" altLang="en-US" sz="2000" b="1" dirty="0">
                <a:solidFill>
                  <a:srgbClr val="002060"/>
                </a:solidFill>
              </a:rPr>
              <a:t>– Act in a manner faithful to and consistent with the organization’s mission/nonprofit purpose. </a:t>
            </a:r>
          </a:p>
          <a:p>
            <a:pPr algn="ctr">
              <a:buFont typeface="Wingdings" panose="05000000000000000000" pitchFamily="2" charset="2"/>
              <a:buChar char="§"/>
            </a:pPr>
            <a:endParaRPr lang="en-US" altLang="en-US" sz="2000" b="1" dirty="0">
              <a:solidFill>
                <a:srgbClr val="002060"/>
              </a:solidFill>
            </a:endParaRPr>
          </a:p>
        </p:txBody>
      </p:sp>
      <p:sp>
        <p:nvSpPr>
          <p:cNvPr id="6" name="Slide Number Placeholder 5"/>
          <p:cNvSpPr>
            <a:spLocks noGrp="1"/>
          </p:cNvSpPr>
          <p:nvPr>
            <p:ph type="sldNum" sz="quarter" idx="12"/>
          </p:nvPr>
        </p:nvSpPr>
        <p:spPr/>
        <p:txBody>
          <a:bodyPr/>
          <a:lstStyle/>
          <a:p>
            <a:fld id="{D301D209-311D-4787-8197-C7034EAF3230}" type="slidenum">
              <a:rPr lang="en-US" smtClean="0"/>
              <a:pPr/>
              <a:t>14</a:t>
            </a:fld>
            <a:endParaRPr lang="en-US"/>
          </a:p>
        </p:txBody>
      </p:sp>
      <p:sp>
        <p:nvSpPr>
          <p:cNvPr id="7" name="Footer Placeholder 6"/>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1422995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242048" cy="1143000"/>
          </a:xfrm>
        </p:spPr>
        <p:txBody>
          <a:bodyPr>
            <a:normAutofit/>
          </a:bodyPr>
          <a:lstStyle/>
          <a:p>
            <a:pPr algn="ctr"/>
            <a:r>
              <a:rPr lang="en-US" sz="2800" dirty="0" smtClean="0"/>
              <a:t>Avoiding Personal Liability</a:t>
            </a:r>
            <a:endParaRPr lang="en-US" sz="2800" dirty="0"/>
          </a:p>
        </p:txBody>
      </p:sp>
      <p:sp>
        <p:nvSpPr>
          <p:cNvPr id="6" name="Slide Number Placeholder 5"/>
          <p:cNvSpPr>
            <a:spLocks noGrp="1"/>
          </p:cNvSpPr>
          <p:nvPr>
            <p:ph type="sldNum" sz="quarter" idx="12"/>
          </p:nvPr>
        </p:nvSpPr>
        <p:spPr/>
        <p:txBody>
          <a:bodyPr/>
          <a:lstStyle/>
          <a:p>
            <a:fld id="{D301D209-311D-4787-8197-C7034EAF3230}" type="slidenum">
              <a:rPr lang="en-US" smtClean="0"/>
              <a:pPr/>
              <a:t>15</a:t>
            </a:fld>
            <a:endParaRPr lang="en-US"/>
          </a:p>
        </p:txBody>
      </p:sp>
      <p:sp>
        <p:nvSpPr>
          <p:cNvPr id="8" name="Content Placeholder 3"/>
          <p:cNvSpPr>
            <a:spLocks noGrp="1"/>
          </p:cNvSpPr>
          <p:nvPr>
            <p:ph sz="half" idx="1"/>
          </p:nvPr>
        </p:nvSpPr>
        <p:spPr>
          <a:xfrm>
            <a:off x="685800" y="1295400"/>
            <a:ext cx="6553200" cy="4525963"/>
          </a:xfrm>
        </p:spPr>
        <p:txBody>
          <a:bodyPr>
            <a:noAutofit/>
          </a:bodyPr>
          <a:lstStyle/>
          <a:p>
            <a:pPr>
              <a:buFont typeface="Wingdings" panose="05000000000000000000" pitchFamily="2" charset="2"/>
              <a:buChar char="§"/>
            </a:pPr>
            <a:r>
              <a:rPr lang="en-US" altLang="en-US" sz="2000" b="1" dirty="0" smtClean="0">
                <a:solidFill>
                  <a:srgbClr val="002060"/>
                </a:solidFill>
              </a:rPr>
              <a:t>Volunteer </a:t>
            </a:r>
            <a:r>
              <a:rPr lang="en-US" altLang="en-US" sz="2000" b="1" dirty="0">
                <a:solidFill>
                  <a:srgbClr val="002060"/>
                </a:solidFill>
              </a:rPr>
              <a:t>directors must act prudently and not recklessly in organization </a:t>
            </a:r>
            <a:r>
              <a:rPr lang="en-US" altLang="en-US" sz="2000" b="1" dirty="0" smtClean="0">
                <a:solidFill>
                  <a:srgbClr val="002060"/>
                </a:solidFill>
              </a:rPr>
              <a:t>matters</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There is little risk of exposure if the director exercises ordinary diligence and </a:t>
            </a:r>
            <a:r>
              <a:rPr lang="en-US" altLang="en-US" sz="2000" b="1" dirty="0" smtClean="0">
                <a:solidFill>
                  <a:srgbClr val="002060"/>
                </a:solidFill>
              </a:rPr>
              <a:t>care</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i="1" dirty="0">
                <a:solidFill>
                  <a:srgbClr val="002060"/>
                </a:solidFill>
              </a:rPr>
              <a:t>Good faith </a:t>
            </a:r>
            <a:r>
              <a:rPr lang="en-US" altLang="en-US" sz="2000" b="1" dirty="0">
                <a:solidFill>
                  <a:srgbClr val="002060"/>
                </a:solidFill>
              </a:rPr>
              <a:t>is the principal test of ordinary diligence and due </a:t>
            </a:r>
            <a:r>
              <a:rPr lang="en-US" altLang="en-US" sz="2000" b="1" dirty="0" smtClean="0">
                <a:solidFill>
                  <a:srgbClr val="002060"/>
                </a:solidFill>
              </a:rPr>
              <a:t>care</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Even incompetence and bad judgment may not be enough to impose personal liability, though bad faith or fraud </a:t>
            </a:r>
            <a:r>
              <a:rPr lang="en-US" altLang="en-US" sz="2000" b="1" dirty="0" smtClean="0">
                <a:solidFill>
                  <a:srgbClr val="002060"/>
                </a:solidFill>
              </a:rPr>
              <a:t>will</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Directors are entitled to rely on advice and opinions of credentialed </a:t>
            </a:r>
            <a:r>
              <a:rPr lang="en-US" altLang="en-US" sz="2000" b="1" dirty="0" smtClean="0">
                <a:solidFill>
                  <a:srgbClr val="002060"/>
                </a:solidFill>
              </a:rPr>
              <a:t>experts</a:t>
            </a:r>
            <a:endParaRPr lang="en-US" altLang="en-US" sz="2000" b="1" dirty="0">
              <a:solidFill>
                <a:srgbClr val="002060"/>
              </a:solidFill>
            </a:endParaRPr>
          </a:p>
          <a:p>
            <a:pPr>
              <a:buFont typeface="Wingdings" panose="05000000000000000000" pitchFamily="2" charset="2"/>
              <a:buChar char="§"/>
            </a:pPr>
            <a:endParaRPr lang="en-US" altLang="en-US" sz="2000" b="1" dirty="0">
              <a:solidFill>
                <a:srgbClr val="002060"/>
              </a:solidFill>
            </a:endParaRPr>
          </a:p>
          <a:p>
            <a:pPr>
              <a:buFont typeface="Wingdings" panose="05000000000000000000" pitchFamily="2" charset="2"/>
              <a:buChar char="§"/>
            </a:pPr>
            <a:endParaRPr lang="en-US" sz="2000" dirty="0">
              <a:solidFill>
                <a:srgbClr val="002060"/>
              </a:solidFill>
            </a:endParaRPr>
          </a:p>
        </p:txBody>
      </p:sp>
      <p:sp>
        <p:nvSpPr>
          <p:cNvPr id="7" name="Footer Placeholder 6"/>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2641431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42048" cy="1143000"/>
          </a:xfrm>
        </p:spPr>
        <p:txBody>
          <a:bodyPr>
            <a:normAutofit/>
          </a:bodyPr>
          <a:lstStyle/>
          <a:p>
            <a:pPr algn="ctr"/>
            <a:r>
              <a:rPr lang="en-US" sz="2800" dirty="0" smtClean="0"/>
              <a:t>Personal Liability Risks</a:t>
            </a:r>
            <a:endParaRPr lang="en-US" sz="2800" dirty="0"/>
          </a:p>
        </p:txBody>
      </p:sp>
      <p:sp>
        <p:nvSpPr>
          <p:cNvPr id="6" name="Slide Number Placeholder 5"/>
          <p:cNvSpPr>
            <a:spLocks noGrp="1"/>
          </p:cNvSpPr>
          <p:nvPr>
            <p:ph type="sldNum" sz="quarter" idx="12"/>
          </p:nvPr>
        </p:nvSpPr>
        <p:spPr/>
        <p:txBody>
          <a:bodyPr/>
          <a:lstStyle/>
          <a:p>
            <a:fld id="{D301D209-311D-4787-8197-C7034EAF3230}" type="slidenum">
              <a:rPr lang="en-US" smtClean="0"/>
              <a:pPr/>
              <a:t>16</a:t>
            </a:fld>
            <a:endParaRPr lang="en-US"/>
          </a:p>
        </p:txBody>
      </p:sp>
      <p:sp>
        <p:nvSpPr>
          <p:cNvPr id="8" name="Content Placeholder 3"/>
          <p:cNvSpPr>
            <a:spLocks noGrp="1"/>
          </p:cNvSpPr>
          <p:nvPr>
            <p:ph sz="half" idx="1"/>
          </p:nvPr>
        </p:nvSpPr>
        <p:spPr>
          <a:xfrm>
            <a:off x="685800" y="1447800"/>
            <a:ext cx="6781800" cy="4525963"/>
          </a:xfrm>
        </p:spPr>
        <p:txBody>
          <a:bodyPr>
            <a:noAutofit/>
          </a:bodyPr>
          <a:lstStyle/>
          <a:p>
            <a:pPr>
              <a:buFont typeface="Wingdings" panose="05000000000000000000" pitchFamily="2" charset="2"/>
              <a:buChar char="§"/>
            </a:pPr>
            <a:r>
              <a:rPr lang="en-US" altLang="en-US" sz="2000" b="1" dirty="0" smtClean="0">
                <a:solidFill>
                  <a:srgbClr val="002060"/>
                </a:solidFill>
              </a:rPr>
              <a:t>Do </a:t>
            </a:r>
            <a:r>
              <a:rPr lang="en-US" altLang="en-US" sz="2000" b="1" dirty="0">
                <a:solidFill>
                  <a:srgbClr val="002060"/>
                </a:solidFill>
              </a:rPr>
              <a:t>not exceed corporate power and authority as a director and governing body, i.e.(</a:t>
            </a:r>
            <a:r>
              <a:rPr lang="en-US" altLang="en-US" sz="2000" b="1" i="1" dirty="0">
                <a:solidFill>
                  <a:srgbClr val="002060"/>
                </a:solidFill>
              </a:rPr>
              <a:t>ultra vires</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u="sng" dirty="0">
                <a:solidFill>
                  <a:srgbClr val="002060"/>
                </a:solidFill>
              </a:rPr>
              <a:t>Intentional</a:t>
            </a:r>
            <a:r>
              <a:rPr lang="en-US" altLang="en-US" sz="2000" b="1" dirty="0">
                <a:solidFill>
                  <a:srgbClr val="002060"/>
                </a:solidFill>
              </a:rPr>
              <a:t> misconduct causing injury to person or </a:t>
            </a:r>
            <a:r>
              <a:rPr lang="en-US" altLang="en-US" sz="2000" b="1" dirty="0" smtClean="0">
                <a:solidFill>
                  <a:srgbClr val="002060"/>
                </a:solidFill>
              </a:rPr>
              <a:t>property</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Typical complaints directed against officers and directors in the course of their activities: negligence, defamation and interference with contractual rights of third </a:t>
            </a:r>
            <a:r>
              <a:rPr lang="en-US" altLang="en-US" sz="2000" b="1" dirty="0" smtClean="0">
                <a:solidFill>
                  <a:srgbClr val="002060"/>
                </a:solidFill>
              </a:rPr>
              <a:t>parties</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Knowing participation in criminal activity, i.e. antitrust violation, fraud, etc</a:t>
            </a:r>
            <a:r>
              <a:rPr lang="en-US" altLang="en-US" sz="2000" b="1" dirty="0" smtClean="0">
                <a:solidFill>
                  <a:srgbClr val="002060"/>
                </a:solidFill>
              </a:rPr>
              <a:t>.</a:t>
            </a:r>
            <a:endParaRPr lang="en-US" sz="2000" b="1" dirty="0">
              <a:solidFill>
                <a:srgbClr val="002060"/>
              </a:solidFill>
            </a:endParaRPr>
          </a:p>
        </p:txBody>
      </p:sp>
      <p:sp>
        <p:nvSpPr>
          <p:cNvPr id="7" name="Footer Placeholder 6"/>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4034624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242048" cy="533400"/>
          </a:xfrm>
        </p:spPr>
        <p:txBody>
          <a:bodyPr>
            <a:normAutofit/>
          </a:bodyPr>
          <a:lstStyle/>
          <a:p>
            <a:pPr algn="ctr"/>
            <a:r>
              <a:rPr lang="en-US" sz="2800" dirty="0" smtClean="0"/>
              <a:t>Attributes of a good Director</a:t>
            </a:r>
            <a:endParaRPr lang="en-US" sz="2800" dirty="0"/>
          </a:p>
        </p:txBody>
      </p:sp>
      <p:sp>
        <p:nvSpPr>
          <p:cNvPr id="3" name="Content Placeholder 2"/>
          <p:cNvSpPr>
            <a:spLocks noGrp="1"/>
          </p:cNvSpPr>
          <p:nvPr>
            <p:ph sz="half" idx="1"/>
          </p:nvPr>
        </p:nvSpPr>
        <p:spPr>
          <a:xfrm>
            <a:off x="762000" y="1676400"/>
            <a:ext cx="6629400" cy="4525963"/>
          </a:xfrm>
        </p:spPr>
        <p:txBody>
          <a:bodyPr>
            <a:normAutofit/>
          </a:bodyPr>
          <a:lstStyle/>
          <a:p>
            <a:pPr>
              <a:buFont typeface="Wingdings" panose="05000000000000000000" pitchFamily="2" charset="2"/>
              <a:buChar char="§"/>
            </a:pPr>
            <a:r>
              <a:rPr lang="en-US" altLang="en-US" sz="2000" b="1" dirty="0" smtClean="0">
                <a:solidFill>
                  <a:srgbClr val="002060"/>
                </a:solidFill>
                <a:latin typeface="+mj-lt"/>
              </a:rPr>
              <a:t>Ability </a:t>
            </a:r>
            <a:r>
              <a:rPr lang="en-US" altLang="en-US" sz="2000" b="1" dirty="0">
                <a:solidFill>
                  <a:srgbClr val="002060"/>
                </a:solidFill>
                <a:latin typeface="+mj-lt"/>
              </a:rPr>
              <a:t>and willingness to listen, assess, think critically, creatively and ask </a:t>
            </a:r>
            <a:r>
              <a:rPr lang="en-US" altLang="en-US" sz="2000" b="1" dirty="0" smtClean="0">
                <a:solidFill>
                  <a:srgbClr val="002060"/>
                </a:solidFill>
                <a:latin typeface="+mj-lt"/>
              </a:rPr>
              <a:t>questions</a:t>
            </a:r>
          </a:p>
          <a:p>
            <a:pPr>
              <a:buFont typeface="Wingdings" panose="05000000000000000000" pitchFamily="2" charset="2"/>
              <a:buChar char="§"/>
            </a:pPr>
            <a:endParaRPr lang="en-US" altLang="en-US" sz="1000" b="1" dirty="0">
              <a:solidFill>
                <a:srgbClr val="002060"/>
              </a:solidFill>
              <a:latin typeface="+mj-lt"/>
            </a:endParaRPr>
          </a:p>
          <a:p>
            <a:pPr>
              <a:buFont typeface="Wingdings" panose="05000000000000000000" pitchFamily="2" charset="2"/>
              <a:buChar char="§"/>
            </a:pPr>
            <a:r>
              <a:rPr lang="en-US" altLang="en-US" sz="2000" b="1" dirty="0">
                <a:solidFill>
                  <a:srgbClr val="002060"/>
                </a:solidFill>
                <a:latin typeface="+mj-lt"/>
              </a:rPr>
              <a:t>Ability to work with others in a group </a:t>
            </a:r>
            <a:r>
              <a:rPr lang="en-US" altLang="en-US" sz="2000" b="1" dirty="0" smtClean="0">
                <a:solidFill>
                  <a:srgbClr val="002060"/>
                </a:solidFill>
                <a:latin typeface="+mj-lt"/>
              </a:rPr>
              <a:t>setting</a:t>
            </a:r>
          </a:p>
          <a:p>
            <a:pPr>
              <a:buFont typeface="Wingdings" panose="05000000000000000000" pitchFamily="2" charset="2"/>
              <a:buChar char="§"/>
            </a:pPr>
            <a:endParaRPr lang="en-US" altLang="en-US" sz="1000" b="1" dirty="0">
              <a:solidFill>
                <a:srgbClr val="002060"/>
              </a:solidFill>
              <a:latin typeface="+mj-lt"/>
            </a:endParaRPr>
          </a:p>
          <a:p>
            <a:pPr>
              <a:buFont typeface="Wingdings" panose="05000000000000000000" pitchFamily="2" charset="2"/>
              <a:buChar char="§"/>
            </a:pPr>
            <a:r>
              <a:rPr lang="en-US" altLang="en-US" sz="2000" b="1" dirty="0">
                <a:solidFill>
                  <a:srgbClr val="002060"/>
                </a:solidFill>
                <a:latin typeface="+mj-lt"/>
              </a:rPr>
              <a:t>Ability to help build </a:t>
            </a:r>
            <a:r>
              <a:rPr lang="en-US" altLang="en-US" sz="2000" b="1" dirty="0" smtClean="0">
                <a:solidFill>
                  <a:srgbClr val="002060"/>
                </a:solidFill>
                <a:latin typeface="+mj-lt"/>
              </a:rPr>
              <a:t>consensus</a:t>
            </a:r>
          </a:p>
          <a:p>
            <a:pPr>
              <a:buFont typeface="Wingdings" panose="05000000000000000000" pitchFamily="2" charset="2"/>
              <a:buChar char="§"/>
            </a:pPr>
            <a:endParaRPr lang="en-US" altLang="en-US" sz="1000" b="1" dirty="0">
              <a:solidFill>
                <a:srgbClr val="002060"/>
              </a:solidFill>
              <a:latin typeface="+mj-lt"/>
            </a:endParaRPr>
          </a:p>
          <a:p>
            <a:pPr>
              <a:buFont typeface="Wingdings" panose="05000000000000000000" pitchFamily="2" charset="2"/>
              <a:buChar char="§"/>
            </a:pPr>
            <a:r>
              <a:rPr lang="en-US" altLang="en-US" sz="2000" b="1" dirty="0">
                <a:solidFill>
                  <a:srgbClr val="002060"/>
                </a:solidFill>
                <a:latin typeface="+mj-lt"/>
              </a:rPr>
              <a:t>Willingness to prepare for </a:t>
            </a:r>
            <a:r>
              <a:rPr lang="en-US" altLang="en-US" sz="2000" b="1" dirty="0" smtClean="0">
                <a:solidFill>
                  <a:srgbClr val="002060"/>
                </a:solidFill>
                <a:latin typeface="+mj-lt"/>
              </a:rPr>
              <a:t>and </a:t>
            </a:r>
            <a:r>
              <a:rPr lang="en-US" altLang="en-US" sz="2000" b="1" dirty="0">
                <a:solidFill>
                  <a:srgbClr val="002060"/>
                </a:solidFill>
                <a:latin typeface="+mj-lt"/>
              </a:rPr>
              <a:t>attend board and committee meetings, i.e. do the required homework in advance of and after </a:t>
            </a:r>
            <a:r>
              <a:rPr lang="en-US" altLang="en-US" sz="2000" b="1" dirty="0" smtClean="0">
                <a:solidFill>
                  <a:srgbClr val="002060"/>
                </a:solidFill>
                <a:latin typeface="+mj-lt"/>
              </a:rPr>
              <a:t>meetings</a:t>
            </a:r>
          </a:p>
          <a:p>
            <a:pPr>
              <a:buFont typeface="Wingdings" panose="05000000000000000000" pitchFamily="2" charset="2"/>
              <a:buChar char="§"/>
            </a:pPr>
            <a:endParaRPr lang="en-US" altLang="en-US" sz="2000" b="1" dirty="0">
              <a:solidFill>
                <a:srgbClr val="002060"/>
              </a:solidFill>
              <a:latin typeface="+mj-lt"/>
            </a:endParaRPr>
          </a:p>
          <a:p>
            <a:pPr>
              <a:buFont typeface="Wingdings" panose="05000000000000000000" pitchFamily="2" charset="2"/>
              <a:buChar char="§"/>
            </a:pPr>
            <a:endParaRPr lang="en-US" sz="2000" dirty="0">
              <a:solidFill>
                <a:srgbClr val="002060"/>
              </a:solidFill>
              <a:latin typeface="+mj-lt"/>
            </a:endParaRPr>
          </a:p>
        </p:txBody>
      </p:sp>
      <p:sp>
        <p:nvSpPr>
          <p:cNvPr id="6" name="Slide Number Placeholder 5"/>
          <p:cNvSpPr>
            <a:spLocks noGrp="1"/>
          </p:cNvSpPr>
          <p:nvPr>
            <p:ph type="sldNum" sz="quarter" idx="12"/>
          </p:nvPr>
        </p:nvSpPr>
        <p:spPr/>
        <p:txBody>
          <a:bodyPr/>
          <a:lstStyle/>
          <a:p>
            <a:fld id="{D301D209-311D-4787-8197-C7034EAF3230}" type="slidenum">
              <a:rPr lang="en-US" smtClean="0"/>
              <a:pPr/>
              <a:t>17</a:t>
            </a:fld>
            <a:endParaRPr lang="en-US"/>
          </a:p>
        </p:txBody>
      </p:sp>
      <p:sp>
        <p:nvSpPr>
          <p:cNvPr id="7" name="Footer Placeholder 6"/>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776218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01D209-311D-4787-8197-C7034EAF3230}" type="slidenum">
              <a:rPr lang="en-US" smtClean="0"/>
              <a:pPr/>
              <a:t>18</a:t>
            </a:fld>
            <a:endParaRPr lang="en-US"/>
          </a:p>
        </p:txBody>
      </p:sp>
      <p:sp>
        <p:nvSpPr>
          <p:cNvPr id="7" name="Content Placeholder 3"/>
          <p:cNvSpPr>
            <a:spLocks noGrp="1"/>
          </p:cNvSpPr>
          <p:nvPr>
            <p:ph sz="half" idx="1"/>
          </p:nvPr>
        </p:nvSpPr>
        <p:spPr>
          <a:xfrm>
            <a:off x="914400" y="2209800"/>
            <a:ext cx="6284842" cy="2286000"/>
          </a:xfrm>
        </p:spPr>
        <p:txBody>
          <a:bodyPr>
            <a:normAutofit/>
          </a:bodyPr>
          <a:lstStyle/>
          <a:p>
            <a:pPr>
              <a:buFont typeface="Wingdings" panose="05000000000000000000" pitchFamily="2" charset="2"/>
              <a:buChar char="§"/>
            </a:pPr>
            <a:r>
              <a:rPr lang="en-US" altLang="en-US" sz="2000" b="1" dirty="0">
                <a:solidFill>
                  <a:srgbClr val="002060"/>
                </a:solidFill>
              </a:rPr>
              <a:t>Willingness to do the work (follow through on assignments between meetings, contribute personal and/or financial resources)</a:t>
            </a:r>
          </a:p>
          <a:p>
            <a:pPr>
              <a:buFont typeface="Wingdings" panose="05000000000000000000" pitchFamily="2" charset="2"/>
              <a:buChar char="§"/>
            </a:pPr>
            <a:endParaRPr lang="en-US" altLang="en-US" sz="2000" b="1" dirty="0">
              <a:solidFill>
                <a:srgbClr val="002060"/>
              </a:solidFill>
            </a:endParaRPr>
          </a:p>
          <a:p>
            <a:pPr>
              <a:buFont typeface="Wingdings" panose="05000000000000000000" pitchFamily="2" charset="2"/>
              <a:buChar char="§"/>
            </a:pPr>
            <a:r>
              <a:rPr lang="en-US" altLang="en-US" sz="2000" b="1" dirty="0">
                <a:solidFill>
                  <a:srgbClr val="002060"/>
                </a:solidFill>
              </a:rPr>
              <a:t>Willingness to help cultivate funding sources and recruit new board </a:t>
            </a:r>
            <a:r>
              <a:rPr lang="en-US" altLang="en-US" sz="2000" b="1" dirty="0" smtClean="0">
                <a:solidFill>
                  <a:srgbClr val="002060"/>
                </a:solidFill>
              </a:rPr>
              <a:t>members</a:t>
            </a:r>
            <a:endParaRPr lang="en-US" sz="2000" dirty="0"/>
          </a:p>
        </p:txBody>
      </p:sp>
      <p:sp>
        <p:nvSpPr>
          <p:cNvPr id="8" name="Title 1"/>
          <p:cNvSpPr>
            <a:spLocks noGrp="1"/>
          </p:cNvSpPr>
          <p:nvPr>
            <p:ph type="title"/>
          </p:nvPr>
        </p:nvSpPr>
        <p:spPr>
          <a:xfrm>
            <a:off x="533400" y="609600"/>
            <a:ext cx="7242048" cy="533400"/>
          </a:xfrm>
        </p:spPr>
        <p:txBody>
          <a:bodyPr>
            <a:normAutofit/>
          </a:bodyPr>
          <a:lstStyle/>
          <a:p>
            <a:pPr algn="ctr"/>
            <a:r>
              <a:rPr lang="en-US" sz="2800" dirty="0" smtClean="0"/>
              <a:t>Attributes of a good Director</a:t>
            </a:r>
            <a:endParaRPr lang="en-US" sz="2800" dirty="0"/>
          </a:p>
        </p:txBody>
      </p:sp>
      <p:sp>
        <p:nvSpPr>
          <p:cNvPr id="9" name="Footer Placeholder 8"/>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3255603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00200"/>
            <a:ext cx="6477000" cy="4525963"/>
          </a:xfrm>
        </p:spPr>
        <p:txBody>
          <a:bodyPr>
            <a:normAutofit/>
          </a:bodyPr>
          <a:lstStyle/>
          <a:p>
            <a:pPr>
              <a:buFont typeface="Wingdings" panose="05000000000000000000" pitchFamily="2" charset="2"/>
              <a:buChar char="§"/>
            </a:pPr>
            <a:r>
              <a:rPr lang="en-US" altLang="en-US" sz="2000" b="1" dirty="0" smtClean="0">
                <a:solidFill>
                  <a:srgbClr val="002060"/>
                </a:solidFill>
                <a:latin typeface="+mj-lt"/>
              </a:rPr>
              <a:t>Be </a:t>
            </a:r>
            <a:r>
              <a:rPr lang="en-US" altLang="en-US" sz="2000" b="1" dirty="0">
                <a:solidFill>
                  <a:srgbClr val="002060"/>
                </a:solidFill>
                <a:latin typeface="+mj-lt"/>
              </a:rPr>
              <a:t>a good student (review and become familiar with the legally operative documents and finances of the organization, including articles, bylaws, 990 returns, year end reports, Board governance policies, etc</a:t>
            </a:r>
            <a:r>
              <a:rPr lang="en-US" altLang="en-US" sz="2000" b="1" dirty="0" smtClean="0">
                <a:solidFill>
                  <a:srgbClr val="002060"/>
                </a:solidFill>
                <a:latin typeface="+mj-lt"/>
              </a:rPr>
              <a:t>.) and be </a:t>
            </a:r>
            <a:r>
              <a:rPr lang="en-US" altLang="en-US" sz="2000" b="1" dirty="0">
                <a:solidFill>
                  <a:srgbClr val="002060"/>
                </a:solidFill>
                <a:latin typeface="+mj-lt"/>
              </a:rPr>
              <a:t>familiar with and understand the organization’s </a:t>
            </a:r>
            <a:r>
              <a:rPr lang="en-US" altLang="en-US" sz="2000" b="1" dirty="0" smtClean="0">
                <a:solidFill>
                  <a:srgbClr val="002060"/>
                </a:solidFill>
                <a:latin typeface="+mj-lt"/>
              </a:rPr>
              <a:t>programs</a:t>
            </a:r>
          </a:p>
          <a:p>
            <a:pPr>
              <a:buFont typeface="Wingdings" panose="05000000000000000000" pitchFamily="2" charset="2"/>
              <a:buChar char="§"/>
            </a:pPr>
            <a:endParaRPr lang="en-US" altLang="en-US" sz="1000" b="1" dirty="0">
              <a:solidFill>
                <a:srgbClr val="002060"/>
              </a:solidFill>
              <a:latin typeface="+mj-lt"/>
            </a:endParaRPr>
          </a:p>
          <a:p>
            <a:pPr>
              <a:buFont typeface="Wingdings" panose="05000000000000000000" pitchFamily="2" charset="2"/>
              <a:buChar char="§"/>
            </a:pPr>
            <a:r>
              <a:rPr lang="en-US" altLang="en-US" sz="2000" b="1" dirty="0">
                <a:solidFill>
                  <a:srgbClr val="002060"/>
                </a:solidFill>
                <a:latin typeface="+mj-lt"/>
              </a:rPr>
              <a:t>Be honest, responsive and tolerant of opposing views </a:t>
            </a:r>
            <a:endParaRPr lang="en-US" altLang="en-US" sz="2000" b="1" dirty="0" smtClean="0">
              <a:solidFill>
                <a:srgbClr val="002060"/>
              </a:solidFill>
              <a:latin typeface="+mj-lt"/>
            </a:endParaRPr>
          </a:p>
          <a:p>
            <a:pPr>
              <a:buFont typeface="Wingdings" panose="05000000000000000000" pitchFamily="2" charset="2"/>
              <a:buChar char="§"/>
            </a:pPr>
            <a:endParaRPr lang="en-US" altLang="en-US" sz="1000" b="1" dirty="0">
              <a:solidFill>
                <a:srgbClr val="002060"/>
              </a:solidFill>
              <a:latin typeface="+mj-lt"/>
            </a:endParaRPr>
          </a:p>
          <a:p>
            <a:pPr>
              <a:buFont typeface="Wingdings" panose="05000000000000000000" pitchFamily="2" charset="2"/>
              <a:buChar char="§"/>
            </a:pPr>
            <a:r>
              <a:rPr lang="en-US" altLang="en-US" sz="2000" b="1" dirty="0">
                <a:solidFill>
                  <a:srgbClr val="002060"/>
                </a:solidFill>
                <a:latin typeface="+mj-lt"/>
              </a:rPr>
              <a:t>Be ready, willing and able to at all times put the organization’s interests before your own</a:t>
            </a:r>
          </a:p>
          <a:p>
            <a:pPr>
              <a:buFont typeface="Wingdings" panose="05000000000000000000" pitchFamily="2" charset="2"/>
              <a:buChar char="§"/>
            </a:pPr>
            <a:endParaRPr lang="en-US" sz="2000" b="1" dirty="0">
              <a:solidFill>
                <a:srgbClr val="002060"/>
              </a:solidFill>
              <a:latin typeface="+mj-lt"/>
            </a:endParaRPr>
          </a:p>
        </p:txBody>
      </p:sp>
      <p:sp>
        <p:nvSpPr>
          <p:cNvPr id="6" name="Slide Number Placeholder 5"/>
          <p:cNvSpPr>
            <a:spLocks noGrp="1"/>
          </p:cNvSpPr>
          <p:nvPr>
            <p:ph type="sldNum" sz="quarter" idx="12"/>
          </p:nvPr>
        </p:nvSpPr>
        <p:spPr/>
        <p:txBody>
          <a:bodyPr/>
          <a:lstStyle/>
          <a:p>
            <a:fld id="{D301D209-311D-4787-8197-C7034EAF3230}" type="slidenum">
              <a:rPr lang="en-US" smtClean="0"/>
              <a:pPr/>
              <a:t>19</a:t>
            </a:fld>
            <a:endParaRPr lang="en-US"/>
          </a:p>
        </p:txBody>
      </p:sp>
      <p:sp>
        <p:nvSpPr>
          <p:cNvPr id="7" name="Title 1"/>
          <p:cNvSpPr>
            <a:spLocks noGrp="1"/>
          </p:cNvSpPr>
          <p:nvPr>
            <p:ph type="title"/>
          </p:nvPr>
        </p:nvSpPr>
        <p:spPr>
          <a:xfrm>
            <a:off x="533400" y="609600"/>
            <a:ext cx="7242048" cy="533400"/>
          </a:xfrm>
        </p:spPr>
        <p:txBody>
          <a:bodyPr>
            <a:normAutofit/>
          </a:bodyPr>
          <a:lstStyle/>
          <a:p>
            <a:pPr algn="ctr"/>
            <a:r>
              <a:rPr lang="en-US" sz="2800" dirty="0" smtClean="0"/>
              <a:t>Attributes of a good Director</a:t>
            </a:r>
            <a:endParaRPr lang="en-US" sz="2800" dirty="0"/>
          </a:p>
        </p:txBody>
      </p:sp>
      <p:sp>
        <p:nvSpPr>
          <p:cNvPr id="8" name="Footer Placeholder 7"/>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3780800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Jennifer Ayers, MPA,Consultant, JL Ayers Consulting, LLC</a:t>
            </a:r>
          </a:p>
          <a:p>
            <a:pPr>
              <a:buNone/>
            </a:pPr>
            <a:endParaRPr lang="en-US" sz="2000" dirty="0" smtClean="0"/>
          </a:p>
          <a:p>
            <a:r>
              <a:rPr lang="en-US" sz="2000" dirty="0" smtClean="0"/>
              <a:t>Larry Checco, Checco Communications, Branding Expert</a:t>
            </a:r>
          </a:p>
          <a:p>
            <a:pPr>
              <a:buNone/>
            </a:pPr>
            <a:endParaRPr lang="en-US" sz="2000" dirty="0" smtClean="0"/>
          </a:p>
          <a:p>
            <a:r>
              <a:rPr lang="en-US" sz="2000" dirty="0" smtClean="0"/>
              <a:t>Tom Hay, Ph.D., A2B Research and Development, LLC </a:t>
            </a:r>
          </a:p>
          <a:p>
            <a:pPr>
              <a:buNone/>
            </a:pPr>
            <a:endParaRPr lang="en-US" sz="2000" dirty="0" smtClean="0"/>
          </a:p>
          <a:p>
            <a:r>
              <a:rPr lang="en-US" sz="2000" dirty="0" smtClean="0"/>
              <a:t>Page Moon, Focus Data Solutions</a:t>
            </a:r>
          </a:p>
          <a:p>
            <a:pPr>
              <a:buNone/>
            </a:pPr>
            <a:endParaRPr lang="en-US" sz="2000" dirty="0" smtClean="0"/>
          </a:p>
          <a:p>
            <a:r>
              <a:rPr lang="en-US" sz="2000" dirty="0" smtClean="0"/>
              <a:t>Cathy Pennington, CPA, Shareholder Renner &amp; Company</a:t>
            </a:r>
          </a:p>
          <a:p>
            <a:pPr>
              <a:buNone/>
            </a:pPr>
            <a:endParaRPr lang="en-US" sz="2000" dirty="0" smtClean="0"/>
          </a:p>
          <a:p>
            <a:r>
              <a:rPr lang="en-US" sz="2000" dirty="0" smtClean="0"/>
              <a:t>Benjamin Takis, Attorney, Tax-Exempt Solutions, PLLC</a:t>
            </a:r>
          </a:p>
          <a:p>
            <a:pPr>
              <a:buNone/>
            </a:pPr>
            <a:endParaRPr lang="en-US" sz="2000" dirty="0" smtClean="0"/>
          </a:p>
          <a:p>
            <a:r>
              <a:rPr lang="en-US" sz="2000" dirty="0" smtClean="0"/>
              <a:t>Robert Weil, Law Office of Robert J. Weil, PLLC, Non-profit legal counsel</a:t>
            </a:r>
          </a:p>
        </p:txBody>
      </p:sp>
      <p:sp>
        <p:nvSpPr>
          <p:cNvPr id="4" name="Slide Number Placeholder 3"/>
          <p:cNvSpPr>
            <a:spLocks noGrp="1"/>
          </p:cNvSpPr>
          <p:nvPr>
            <p:ph type="sldNum" sz="quarter" idx="12"/>
          </p:nvPr>
        </p:nvSpPr>
        <p:spPr/>
        <p:txBody>
          <a:bodyPr/>
          <a:lstStyle/>
          <a:p>
            <a:fld id="{6A670EDE-0F7F-4BEA-9A07-840700EB84AE}" type="slidenum">
              <a:rPr lang="en-US" smtClean="0"/>
              <a:pPr/>
              <a:t>2</a:t>
            </a:fld>
            <a:endParaRPr lang="en-US"/>
          </a:p>
        </p:txBody>
      </p:sp>
      <p:pic>
        <p:nvPicPr>
          <p:cNvPr id="3074" name="Picture 2" descr="C:\Users\Jennifer and Stephen\AppData\Local\Microsoft\Windows\Temporary Internet Files\Content.IE5\QGE6QJR9\MC900312154[1].wmf"/>
          <p:cNvPicPr>
            <a:picLocks noChangeAspect="1" noChangeArrowheads="1"/>
          </p:cNvPicPr>
          <p:nvPr/>
        </p:nvPicPr>
        <p:blipFill>
          <a:blip r:embed="rId3" cstate="print"/>
          <a:srcRect/>
          <a:stretch>
            <a:fillRect/>
          </a:stretch>
        </p:blipFill>
        <p:spPr bwMode="auto">
          <a:xfrm>
            <a:off x="6172200" y="152400"/>
            <a:ext cx="1801787" cy="1540894"/>
          </a:xfrm>
          <a:prstGeom prst="rect">
            <a:avLst/>
          </a:prstGeom>
          <a:noFill/>
        </p:spPr>
      </p:pic>
      <p:sp>
        <p:nvSpPr>
          <p:cNvPr id="7" name="Footer Placeholder 6"/>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620000" cy="705678"/>
          </a:xfrm>
        </p:spPr>
        <p:txBody>
          <a:bodyPr>
            <a:normAutofit/>
          </a:bodyPr>
          <a:lstStyle/>
          <a:p>
            <a:pPr algn="ctr"/>
            <a:r>
              <a:rPr lang="en-US" sz="2800" dirty="0" smtClean="0"/>
              <a:t>Conflicts of Interest and Self Dealing</a:t>
            </a:r>
            <a:endParaRPr lang="en-US" sz="2800" dirty="0"/>
          </a:p>
        </p:txBody>
      </p:sp>
      <p:sp>
        <p:nvSpPr>
          <p:cNvPr id="6" name="Slide Number Placeholder 5"/>
          <p:cNvSpPr>
            <a:spLocks noGrp="1"/>
          </p:cNvSpPr>
          <p:nvPr>
            <p:ph type="sldNum" sz="quarter" idx="12"/>
          </p:nvPr>
        </p:nvSpPr>
        <p:spPr/>
        <p:txBody>
          <a:bodyPr/>
          <a:lstStyle/>
          <a:p>
            <a:fld id="{D301D209-311D-4787-8197-C7034EAF3230}" type="slidenum">
              <a:rPr lang="en-US" smtClean="0"/>
              <a:pPr/>
              <a:t>20</a:t>
            </a:fld>
            <a:endParaRPr lang="en-US"/>
          </a:p>
        </p:txBody>
      </p:sp>
      <p:sp>
        <p:nvSpPr>
          <p:cNvPr id="7" name="Content Placeholder 3"/>
          <p:cNvSpPr>
            <a:spLocks noGrp="1"/>
          </p:cNvSpPr>
          <p:nvPr>
            <p:ph sz="half" idx="1"/>
          </p:nvPr>
        </p:nvSpPr>
        <p:spPr>
          <a:xfrm>
            <a:off x="990600" y="1600200"/>
            <a:ext cx="6400800" cy="4038599"/>
          </a:xfrm>
        </p:spPr>
        <p:txBody>
          <a:bodyPr>
            <a:noAutofit/>
          </a:bodyPr>
          <a:lstStyle/>
          <a:p>
            <a:pPr>
              <a:buFont typeface="Wingdings" panose="05000000000000000000" pitchFamily="2" charset="2"/>
              <a:buChar char="§"/>
            </a:pPr>
            <a:r>
              <a:rPr lang="en-US" altLang="en-US" sz="2000" b="1" dirty="0" smtClean="0">
                <a:solidFill>
                  <a:srgbClr val="002060"/>
                </a:solidFill>
              </a:rPr>
              <a:t>Each </a:t>
            </a:r>
            <a:r>
              <a:rPr lang="en-US" altLang="en-US" sz="2000" b="1" dirty="0">
                <a:solidFill>
                  <a:srgbClr val="002060"/>
                </a:solidFill>
              </a:rPr>
              <a:t>director has a continuing duty of </a:t>
            </a:r>
            <a:r>
              <a:rPr lang="en-US" altLang="en-US" sz="2000" b="1" u="sng" dirty="0">
                <a:solidFill>
                  <a:srgbClr val="002060"/>
                </a:solidFill>
              </a:rPr>
              <a:t>complete</a:t>
            </a:r>
            <a:r>
              <a:rPr lang="en-US" altLang="en-US" sz="2000" b="1" dirty="0">
                <a:solidFill>
                  <a:srgbClr val="002060"/>
                </a:solidFill>
              </a:rPr>
              <a:t> loyalty to the organization he or she </a:t>
            </a:r>
            <a:r>
              <a:rPr lang="en-US" altLang="en-US" sz="2000" b="1" dirty="0" smtClean="0">
                <a:solidFill>
                  <a:srgbClr val="002060"/>
                </a:solidFill>
              </a:rPr>
              <a:t>serves</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Avoid actual as well as perceived conflict situations and self-dealing whenever </a:t>
            </a:r>
            <a:r>
              <a:rPr lang="en-US" altLang="en-US" sz="2000" b="1" dirty="0" smtClean="0">
                <a:solidFill>
                  <a:srgbClr val="002060"/>
                </a:solidFill>
              </a:rPr>
              <a:t>possible</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Where unavoidable: 1) </a:t>
            </a:r>
            <a:r>
              <a:rPr lang="en-US" altLang="en-US" sz="2000" b="1" i="1" dirty="0">
                <a:solidFill>
                  <a:srgbClr val="002060"/>
                </a:solidFill>
              </a:rPr>
              <a:t>Is the activity clearly beneficial to the organization</a:t>
            </a:r>
            <a:r>
              <a:rPr lang="en-US" altLang="en-US" sz="2000" b="1" dirty="0">
                <a:solidFill>
                  <a:srgbClr val="002060"/>
                </a:solidFill>
              </a:rPr>
              <a:t>? 2) </a:t>
            </a:r>
            <a:r>
              <a:rPr lang="en-US" altLang="en-US" sz="2000" b="1" i="1" dirty="0">
                <a:solidFill>
                  <a:srgbClr val="002060"/>
                </a:solidFill>
              </a:rPr>
              <a:t>Is it fair and reasonable to the organization</a:t>
            </a:r>
            <a:r>
              <a:rPr lang="en-US" altLang="en-US" sz="2000" b="1" dirty="0">
                <a:solidFill>
                  <a:srgbClr val="002060"/>
                </a:solidFill>
              </a:rPr>
              <a:t>? 3) </a:t>
            </a:r>
            <a:r>
              <a:rPr lang="en-US" altLang="en-US" sz="2000" b="1" i="1" dirty="0">
                <a:solidFill>
                  <a:srgbClr val="002060"/>
                </a:solidFill>
              </a:rPr>
              <a:t>Has it been fully disclosed</a:t>
            </a:r>
            <a:r>
              <a:rPr lang="en-US" altLang="en-US" sz="2000" b="1" dirty="0">
                <a:solidFill>
                  <a:srgbClr val="002060"/>
                </a:solidFill>
              </a:rPr>
              <a:t>? 4) </a:t>
            </a:r>
            <a:r>
              <a:rPr lang="en-US" altLang="en-US" sz="2000" b="1" i="1" dirty="0">
                <a:solidFill>
                  <a:srgbClr val="002060"/>
                </a:solidFill>
              </a:rPr>
              <a:t>Is there any unjustified advantage or gain to the director</a:t>
            </a:r>
            <a:r>
              <a:rPr lang="en-US" altLang="en-US" sz="2000" b="1" dirty="0" smtClean="0">
                <a:solidFill>
                  <a:srgbClr val="002060"/>
                </a:solidFill>
              </a:rPr>
              <a:t>?</a:t>
            </a:r>
            <a:endParaRPr lang="en-US" altLang="en-US" sz="2000" b="1" dirty="0">
              <a:solidFill>
                <a:srgbClr val="002060"/>
              </a:solidFill>
            </a:endParaRPr>
          </a:p>
        </p:txBody>
      </p:sp>
      <p:sp>
        <p:nvSpPr>
          <p:cNvPr id="8" name="Footer Placeholder 7"/>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219371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01D209-311D-4787-8197-C7034EAF3230}" type="slidenum">
              <a:rPr lang="en-US" smtClean="0"/>
              <a:pPr/>
              <a:t>21</a:t>
            </a:fld>
            <a:endParaRPr lang="en-US"/>
          </a:p>
        </p:txBody>
      </p:sp>
      <p:sp>
        <p:nvSpPr>
          <p:cNvPr id="7" name="Content Placeholder 3"/>
          <p:cNvSpPr>
            <a:spLocks noGrp="1"/>
          </p:cNvSpPr>
          <p:nvPr>
            <p:ph sz="half" idx="1"/>
          </p:nvPr>
        </p:nvSpPr>
        <p:spPr>
          <a:xfrm>
            <a:off x="914400" y="1981200"/>
            <a:ext cx="6324600" cy="3276599"/>
          </a:xfrm>
        </p:spPr>
        <p:txBody>
          <a:bodyPr>
            <a:normAutofit/>
          </a:bodyPr>
          <a:lstStyle/>
          <a:p>
            <a:pPr>
              <a:buFont typeface="Wingdings" panose="05000000000000000000" pitchFamily="2" charset="2"/>
              <a:buChar char="§"/>
            </a:pPr>
            <a:r>
              <a:rPr lang="en-US" altLang="en-US" sz="2000" b="1" dirty="0" smtClean="0">
                <a:solidFill>
                  <a:srgbClr val="002060"/>
                </a:solidFill>
              </a:rPr>
              <a:t>As </a:t>
            </a:r>
            <a:r>
              <a:rPr lang="en-US" altLang="en-US" sz="2000" b="1" dirty="0">
                <a:solidFill>
                  <a:srgbClr val="002060"/>
                </a:solidFill>
              </a:rPr>
              <a:t>a board, demand full disclosure and full documentation of any potential </a:t>
            </a:r>
            <a:r>
              <a:rPr lang="en-US" altLang="en-US" sz="2000" b="1" dirty="0" smtClean="0">
                <a:solidFill>
                  <a:srgbClr val="002060"/>
                </a:solidFill>
              </a:rPr>
              <a:t>conflict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smtClean="0">
                <a:solidFill>
                  <a:srgbClr val="002060"/>
                </a:solidFill>
              </a:rPr>
              <a:t>Transaction </a:t>
            </a:r>
            <a:r>
              <a:rPr lang="en-US" altLang="en-US" sz="2000" b="1" dirty="0">
                <a:solidFill>
                  <a:srgbClr val="002060"/>
                </a:solidFill>
              </a:rPr>
              <a:t>may be allowed though also be voidable at the option of the </a:t>
            </a:r>
            <a:r>
              <a:rPr lang="en-US" altLang="en-US" sz="2000" b="1" dirty="0" smtClean="0">
                <a:solidFill>
                  <a:srgbClr val="002060"/>
                </a:solidFill>
              </a:rPr>
              <a:t>board</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When in doubt, FULLY DISCLOSE</a:t>
            </a:r>
            <a:r>
              <a:rPr lang="en-US" altLang="en-US" sz="2000" b="1" dirty="0" smtClean="0">
                <a:solidFill>
                  <a:srgbClr val="002060"/>
                </a:solidFill>
              </a:rPr>
              <a:t>!</a:t>
            </a:r>
            <a:endParaRPr lang="en-US" sz="2000" dirty="0"/>
          </a:p>
        </p:txBody>
      </p:sp>
      <p:sp>
        <p:nvSpPr>
          <p:cNvPr id="8" name="Title 1"/>
          <p:cNvSpPr>
            <a:spLocks noGrp="1"/>
          </p:cNvSpPr>
          <p:nvPr>
            <p:ph type="title"/>
          </p:nvPr>
        </p:nvSpPr>
        <p:spPr>
          <a:xfrm>
            <a:off x="228600" y="533400"/>
            <a:ext cx="7620000" cy="705678"/>
          </a:xfrm>
        </p:spPr>
        <p:txBody>
          <a:bodyPr>
            <a:normAutofit/>
          </a:bodyPr>
          <a:lstStyle/>
          <a:p>
            <a:pPr algn="ctr"/>
            <a:r>
              <a:rPr lang="en-US" sz="2800" dirty="0" smtClean="0"/>
              <a:t>Conflicts of Interest and Self Dealing</a:t>
            </a:r>
            <a:endParaRPr lang="en-US" sz="2800" dirty="0"/>
          </a:p>
        </p:txBody>
      </p:sp>
      <p:sp>
        <p:nvSpPr>
          <p:cNvPr id="9" name="Footer Placeholder 8"/>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1122143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42048" cy="609600"/>
          </a:xfrm>
        </p:spPr>
        <p:txBody>
          <a:bodyPr>
            <a:normAutofit/>
          </a:bodyPr>
          <a:lstStyle/>
          <a:p>
            <a:pPr algn="ctr"/>
            <a:r>
              <a:rPr lang="en-US" sz="2800" dirty="0" smtClean="0"/>
              <a:t>Director Liability safeguards</a:t>
            </a:r>
            <a:endParaRPr lang="en-US" sz="2800" dirty="0"/>
          </a:p>
        </p:txBody>
      </p:sp>
      <p:sp>
        <p:nvSpPr>
          <p:cNvPr id="3" name="Content Placeholder 2"/>
          <p:cNvSpPr>
            <a:spLocks noGrp="1"/>
          </p:cNvSpPr>
          <p:nvPr>
            <p:ph sz="half" idx="1"/>
          </p:nvPr>
        </p:nvSpPr>
        <p:spPr>
          <a:xfrm>
            <a:off x="457200" y="1066800"/>
            <a:ext cx="7239000" cy="5715000"/>
          </a:xfrm>
        </p:spPr>
        <p:txBody>
          <a:bodyPr>
            <a:normAutofit/>
          </a:bodyPr>
          <a:lstStyle/>
          <a:p>
            <a:pPr marL="0" indent="0">
              <a:buNone/>
            </a:pPr>
            <a:r>
              <a:rPr lang="en-US" altLang="en-US" sz="2000" b="1" dirty="0" smtClean="0">
                <a:solidFill>
                  <a:srgbClr val="002060"/>
                </a:solidFill>
              </a:rPr>
              <a:t>Measures </a:t>
            </a:r>
            <a:r>
              <a:rPr lang="en-US" altLang="en-US" sz="2000" b="1" dirty="0">
                <a:solidFill>
                  <a:srgbClr val="002060"/>
                </a:solidFill>
              </a:rPr>
              <a:t>to reduce liability as a director</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Become educated about how the organization runs and its mission</a:t>
            </a:r>
            <a:r>
              <a:rPr lang="en-US" altLang="en-US" sz="2000" b="1" u="sng" dirty="0">
                <a:solidFill>
                  <a:srgbClr val="002060"/>
                </a:solidFill>
              </a:rPr>
              <a:t> before </a:t>
            </a:r>
            <a:r>
              <a:rPr lang="en-US" altLang="en-US" sz="2000" b="1" dirty="0">
                <a:solidFill>
                  <a:srgbClr val="002060"/>
                </a:solidFill>
              </a:rPr>
              <a:t>assuming the director position. What expectations are placed on directors</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smtClean="0">
                <a:solidFill>
                  <a:srgbClr val="002060"/>
                </a:solidFill>
              </a:rPr>
              <a:t>Become </a:t>
            </a:r>
            <a:r>
              <a:rPr lang="en-US" altLang="en-US" sz="2000" b="1" dirty="0">
                <a:solidFill>
                  <a:srgbClr val="002060"/>
                </a:solidFill>
              </a:rPr>
              <a:t>familiar with legally operative documents, i.e. bylaws, articles, etc</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Attend board meetings, but if one is missed, read the minutes and ask questions before they are </a:t>
            </a:r>
            <a:r>
              <a:rPr lang="en-US" altLang="en-US" sz="2000" b="1" dirty="0" smtClean="0">
                <a:solidFill>
                  <a:srgbClr val="002060"/>
                </a:solidFill>
              </a:rPr>
              <a:t>approved</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While at meetings, participate and make sure what is on the table is </a:t>
            </a:r>
            <a:r>
              <a:rPr lang="en-US" altLang="en-US" sz="2000" b="1" dirty="0" smtClean="0">
                <a:solidFill>
                  <a:srgbClr val="002060"/>
                </a:solidFill>
              </a:rPr>
              <a:t>understood</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Avoid even the appearance of a conflict or self-dealing situation</a:t>
            </a:r>
          </a:p>
          <a:p>
            <a:pPr>
              <a:buFont typeface="Wingdings" panose="05000000000000000000" pitchFamily="2" charset="2"/>
              <a:buChar char="§"/>
            </a:pPr>
            <a:endParaRPr lang="en-US" sz="2000" dirty="0">
              <a:solidFill>
                <a:srgbClr val="002060"/>
              </a:solidFill>
            </a:endParaRPr>
          </a:p>
        </p:txBody>
      </p:sp>
      <p:sp>
        <p:nvSpPr>
          <p:cNvPr id="6" name="Slide Number Placeholder 5"/>
          <p:cNvSpPr>
            <a:spLocks noGrp="1"/>
          </p:cNvSpPr>
          <p:nvPr>
            <p:ph type="sldNum" sz="quarter" idx="12"/>
          </p:nvPr>
        </p:nvSpPr>
        <p:spPr/>
        <p:txBody>
          <a:bodyPr/>
          <a:lstStyle/>
          <a:p>
            <a:fld id="{D301D209-311D-4787-8197-C7034EAF3230}"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2172842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43000"/>
            <a:ext cx="7010400" cy="4724400"/>
          </a:xfrm>
        </p:spPr>
        <p:txBody>
          <a:bodyPr>
            <a:noAutofit/>
          </a:bodyPr>
          <a:lstStyle/>
          <a:p>
            <a:pPr>
              <a:buFont typeface="Wingdings" panose="05000000000000000000" pitchFamily="2" charset="2"/>
              <a:buChar char="§"/>
            </a:pPr>
            <a:r>
              <a:rPr lang="en-US" altLang="en-US" sz="2000" b="1" dirty="0">
                <a:solidFill>
                  <a:srgbClr val="002060"/>
                </a:solidFill>
              </a:rPr>
              <a:t>Abstain from voting and/or participating in discussions on issues that present a real or potential </a:t>
            </a:r>
            <a:r>
              <a:rPr lang="en-US" altLang="en-US" sz="2000" b="1" dirty="0" smtClean="0">
                <a:solidFill>
                  <a:srgbClr val="002060"/>
                </a:solidFill>
              </a:rPr>
              <a:t>conflict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When disagreeing with the majority on an issue that is significant, ask that the minutes reflect the opposition position on the </a:t>
            </a:r>
            <a:r>
              <a:rPr lang="en-US" altLang="en-US" sz="2000" b="1" dirty="0" smtClean="0">
                <a:solidFill>
                  <a:srgbClr val="002060"/>
                </a:solidFill>
              </a:rPr>
              <a:t>record</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Whenever a matter arises that requires a legal opinion, request that legal advice be obtained </a:t>
            </a:r>
            <a:r>
              <a:rPr lang="en-US" altLang="en-US" sz="2000" b="1" u="sng" dirty="0">
                <a:solidFill>
                  <a:srgbClr val="002060"/>
                </a:solidFill>
              </a:rPr>
              <a:t>before</a:t>
            </a:r>
            <a:r>
              <a:rPr lang="en-US" altLang="en-US" sz="2000" b="1" dirty="0">
                <a:solidFill>
                  <a:srgbClr val="002060"/>
                </a:solidFill>
              </a:rPr>
              <a:t> final board action is </a:t>
            </a:r>
            <a:r>
              <a:rPr lang="en-US" altLang="en-US" sz="2000" b="1" dirty="0" smtClean="0">
                <a:solidFill>
                  <a:srgbClr val="002060"/>
                </a:solidFill>
              </a:rPr>
              <a:t>taken</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Make sure all major policy, financial, and business transactions of the organization are understood before casting a vote</a:t>
            </a:r>
          </a:p>
          <a:p>
            <a:pPr>
              <a:buFont typeface="Wingdings" panose="05000000000000000000" pitchFamily="2" charset="2"/>
              <a:buChar char="§"/>
            </a:pPr>
            <a:endParaRPr lang="en-US" sz="2000" dirty="0"/>
          </a:p>
        </p:txBody>
      </p:sp>
      <p:sp>
        <p:nvSpPr>
          <p:cNvPr id="6" name="Slide Number Placeholder 5"/>
          <p:cNvSpPr>
            <a:spLocks noGrp="1"/>
          </p:cNvSpPr>
          <p:nvPr>
            <p:ph type="sldNum" sz="quarter" idx="12"/>
          </p:nvPr>
        </p:nvSpPr>
        <p:spPr/>
        <p:txBody>
          <a:bodyPr/>
          <a:lstStyle/>
          <a:p>
            <a:fld id="{D301D209-311D-4787-8197-C7034EAF3230}" type="slidenum">
              <a:rPr lang="en-US" smtClean="0"/>
              <a:pPr/>
              <a:t>23</a:t>
            </a:fld>
            <a:endParaRPr lang="en-US"/>
          </a:p>
        </p:txBody>
      </p:sp>
      <p:sp>
        <p:nvSpPr>
          <p:cNvPr id="7" name="Title 1"/>
          <p:cNvSpPr>
            <a:spLocks noGrp="1"/>
          </p:cNvSpPr>
          <p:nvPr>
            <p:ph type="title"/>
          </p:nvPr>
        </p:nvSpPr>
        <p:spPr>
          <a:xfrm>
            <a:off x="457200" y="381000"/>
            <a:ext cx="7242048" cy="609600"/>
          </a:xfrm>
        </p:spPr>
        <p:txBody>
          <a:bodyPr>
            <a:normAutofit/>
          </a:bodyPr>
          <a:lstStyle/>
          <a:p>
            <a:pPr algn="ctr"/>
            <a:r>
              <a:rPr lang="en-US" sz="2800" dirty="0" smtClean="0"/>
              <a:t>Director Liability safeguards</a:t>
            </a:r>
            <a:endParaRPr lang="en-US" sz="2800" dirty="0"/>
          </a:p>
        </p:txBody>
      </p:sp>
      <p:sp>
        <p:nvSpPr>
          <p:cNvPr id="8" name="Footer Placeholder 7"/>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460413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295400"/>
            <a:ext cx="6629400" cy="4953000"/>
          </a:xfrm>
        </p:spPr>
        <p:txBody>
          <a:bodyPr>
            <a:noAutofit/>
          </a:bodyPr>
          <a:lstStyle/>
          <a:p>
            <a:pPr>
              <a:buFont typeface="Wingdings" panose="05000000000000000000" pitchFamily="2" charset="2"/>
              <a:buChar char="§"/>
            </a:pPr>
            <a:r>
              <a:rPr lang="en-US" altLang="en-US" sz="2000" b="1" dirty="0">
                <a:solidFill>
                  <a:srgbClr val="002060"/>
                </a:solidFill>
              </a:rPr>
              <a:t>Understand the duties and powers of one holding a directorship, i.e. what are the fiduciary and statutory duties to the organization</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Does the organization have clearly defined conflict of interest/disclosure, antitrust, whistleblower, document retention and gift acceptance policies? How often are they reviewed? Are they followed</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Is there a written investment policy</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Is there an annual outside audit</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Do the bylaws provide for indemnification of directors?</a:t>
            </a:r>
          </a:p>
          <a:p>
            <a:pPr>
              <a:buFont typeface="Wingdings" panose="05000000000000000000" pitchFamily="2" charset="2"/>
              <a:buChar char="§"/>
            </a:pPr>
            <a:endParaRPr lang="en-US" sz="2000" dirty="0">
              <a:solidFill>
                <a:srgbClr val="002060"/>
              </a:solidFill>
            </a:endParaRPr>
          </a:p>
        </p:txBody>
      </p:sp>
      <p:sp>
        <p:nvSpPr>
          <p:cNvPr id="6" name="Slide Number Placeholder 5"/>
          <p:cNvSpPr>
            <a:spLocks noGrp="1"/>
          </p:cNvSpPr>
          <p:nvPr>
            <p:ph type="sldNum" sz="quarter" idx="12"/>
          </p:nvPr>
        </p:nvSpPr>
        <p:spPr/>
        <p:txBody>
          <a:bodyPr/>
          <a:lstStyle/>
          <a:p>
            <a:fld id="{D301D209-311D-4787-8197-C7034EAF3230}" type="slidenum">
              <a:rPr lang="en-US" smtClean="0"/>
              <a:pPr/>
              <a:t>24</a:t>
            </a:fld>
            <a:endParaRPr lang="en-US"/>
          </a:p>
        </p:txBody>
      </p:sp>
      <p:sp>
        <p:nvSpPr>
          <p:cNvPr id="7" name="Title 1"/>
          <p:cNvSpPr>
            <a:spLocks noGrp="1"/>
          </p:cNvSpPr>
          <p:nvPr>
            <p:ph type="title"/>
          </p:nvPr>
        </p:nvSpPr>
        <p:spPr>
          <a:xfrm>
            <a:off x="457200" y="381000"/>
            <a:ext cx="7242048" cy="609600"/>
          </a:xfrm>
        </p:spPr>
        <p:txBody>
          <a:bodyPr>
            <a:normAutofit/>
          </a:bodyPr>
          <a:lstStyle/>
          <a:p>
            <a:pPr algn="ctr"/>
            <a:r>
              <a:rPr lang="en-US" sz="2800" dirty="0" smtClean="0"/>
              <a:t>Director Liability safeguards</a:t>
            </a:r>
            <a:endParaRPr lang="en-US" sz="2800" dirty="0"/>
          </a:p>
        </p:txBody>
      </p:sp>
      <p:sp>
        <p:nvSpPr>
          <p:cNvPr id="8" name="Footer Placeholder 7"/>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1074254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040296"/>
            <a:ext cx="6781800" cy="5791200"/>
          </a:xfrm>
        </p:spPr>
        <p:txBody>
          <a:bodyPr>
            <a:noAutofit/>
          </a:bodyPr>
          <a:lstStyle/>
          <a:p>
            <a:pPr>
              <a:buFont typeface="Wingdings" panose="05000000000000000000" pitchFamily="2" charset="2"/>
              <a:buChar char="§"/>
            </a:pPr>
            <a:r>
              <a:rPr lang="en-US" altLang="en-US" sz="2000" b="1" dirty="0">
                <a:solidFill>
                  <a:srgbClr val="002060"/>
                </a:solidFill>
              </a:rPr>
              <a:t>Is there a board audit or finance committee</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Has there been a legal compliance audit</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Are agendas and minutes reviewed by counsel</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Are agendas prepared and circulated in advance? </a:t>
            </a:r>
            <a:endParaRPr lang="en-US" altLang="en-US" sz="2000" b="1" dirty="0" smtClean="0">
              <a:solidFill>
                <a:srgbClr val="002060"/>
              </a:solidFill>
            </a:endParaRPr>
          </a:p>
          <a:p>
            <a:pPr>
              <a:buFont typeface="Wingdings" panose="05000000000000000000" pitchFamily="2" charset="2"/>
              <a:buChar char="§"/>
            </a:pPr>
            <a:endParaRPr lang="en-US" altLang="en-US" sz="1000" b="1" dirty="0" smtClean="0">
              <a:solidFill>
                <a:srgbClr val="002060"/>
              </a:solidFill>
            </a:endParaRPr>
          </a:p>
          <a:p>
            <a:pPr>
              <a:buFont typeface="Wingdings" panose="05000000000000000000" pitchFamily="2" charset="2"/>
              <a:buChar char="§"/>
            </a:pPr>
            <a:r>
              <a:rPr lang="en-US" altLang="en-US" sz="2000" b="1" dirty="0" smtClean="0">
                <a:solidFill>
                  <a:srgbClr val="002060"/>
                </a:solidFill>
              </a:rPr>
              <a:t>Are </a:t>
            </a:r>
            <a:r>
              <a:rPr lang="en-US" altLang="en-US" sz="2000" b="1" dirty="0">
                <a:solidFill>
                  <a:srgbClr val="002060"/>
                </a:solidFill>
              </a:rPr>
              <a:t>agenda’s followed</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Are corporate formalities maintained</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Are minutes reviewed and approved</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Are there attendance requirements</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Are disciplinary matters involving board members or association members the subject of due process?</a:t>
            </a:r>
          </a:p>
          <a:p>
            <a:pPr>
              <a:buFont typeface="Wingdings" panose="05000000000000000000" pitchFamily="2" charset="2"/>
              <a:buChar char="§"/>
            </a:pPr>
            <a:endParaRPr lang="en-US" sz="2000" dirty="0">
              <a:solidFill>
                <a:srgbClr val="002060"/>
              </a:solidFill>
            </a:endParaRPr>
          </a:p>
        </p:txBody>
      </p:sp>
      <p:sp>
        <p:nvSpPr>
          <p:cNvPr id="6" name="Slide Number Placeholder 5"/>
          <p:cNvSpPr>
            <a:spLocks noGrp="1"/>
          </p:cNvSpPr>
          <p:nvPr>
            <p:ph type="sldNum" sz="quarter" idx="12"/>
          </p:nvPr>
        </p:nvSpPr>
        <p:spPr/>
        <p:txBody>
          <a:bodyPr/>
          <a:lstStyle/>
          <a:p>
            <a:fld id="{D301D209-311D-4787-8197-C7034EAF3230}" type="slidenum">
              <a:rPr lang="en-US" smtClean="0"/>
              <a:pPr/>
              <a:t>25</a:t>
            </a:fld>
            <a:endParaRPr lang="en-US"/>
          </a:p>
        </p:txBody>
      </p:sp>
      <p:sp>
        <p:nvSpPr>
          <p:cNvPr id="7" name="Title 1"/>
          <p:cNvSpPr>
            <a:spLocks noGrp="1"/>
          </p:cNvSpPr>
          <p:nvPr>
            <p:ph type="title"/>
          </p:nvPr>
        </p:nvSpPr>
        <p:spPr>
          <a:xfrm>
            <a:off x="457200" y="381000"/>
            <a:ext cx="7242048" cy="609600"/>
          </a:xfrm>
        </p:spPr>
        <p:txBody>
          <a:bodyPr>
            <a:normAutofit/>
          </a:bodyPr>
          <a:lstStyle/>
          <a:p>
            <a:pPr algn="ctr"/>
            <a:r>
              <a:rPr lang="en-US" sz="2800" dirty="0" smtClean="0"/>
              <a:t>Director Liability safeguards</a:t>
            </a:r>
            <a:endParaRPr lang="en-US" sz="2800" dirty="0"/>
          </a:p>
        </p:txBody>
      </p:sp>
      <p:sp>
        <p:nvSpPr>
          <p:cNvPr id="8" name="Footer Placeholder 7"/>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2517514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42048" cy="1143000"/>
          </a:xfrm>
        </p:spPr>
        <p:txBody>
          <a:bodyPr>
            <a:normAutofit/>
          </a:bodyPr>
          <a:lstStyle/>
          <a:p>
            <a:pPr algn="ctr"/>
            <a:r>
              <a:rPr lang="en-US" sz="2800" dirty="0" smtClean="0"/>
              <a:t>NONPROFIT Insurance</a:t>
            </a:r>
            <a:endParaRPr lang="en-US" sz="2800" dirty="0"/>
          </a:p>
        </p:txBody>
      </p:sp>
      <p:sp>
        <p:nvSpPr>
          <p:cNvPr id="3" name="Content Placeholder 2"/>
          <p:cNvSpPr>
            <a:spLocks noGrp="1"/>
          </p:cNvSpPr>
          <p:nvPr>
            <p:ph sz="half" idx="1"/>
          </p:nvPr>
        </p:nvSpPr>
        <p:spPr>
          <a:xfrm>
            <a:off x="685800" y="980661"/>
            <a:ext cx="6781800" cy="5867400"/>
          </a:xfrm>
        </p:spPr>
        <p:txBody>
          <a:bodyPr>
            <a:noAutofit/>
          </a:bodyPr>
          <a:lstStyle/>
          <a:p>
            <a:pPr>
              <a:buFont typeface="Wingdings" panose="05000000000000000000" pitchFamily="2" charset="2"/>
              <a:buChar char="§"/>
            </a:pPr>
            <a:r>
              <a:rPr lang="en-US" altLang="en-US" sz="2000" b="1" dirty="0" smtClean="0">
                <a:solidFill>
                  <a:srgbClr val="002060"/>
                </a:solidFill>
              </a:rPr>
              <a:t>Does </a:t>
            </a:r>
            <a:r>
              <a:rPr lang="en-US" altLang="en-US" sz="2000" b="1" dirty="0">
                <a:solidFill>
                  <a:srgbClr val="002060"/>
                </a:solidFill>
              </a:rPr>
              <a:t>the organization have current Directors and Officers Liability (D&amp;O) insurance or Association Professional Liability insurance</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Who and what does the insurance cover</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Covers organization, officers, directors, employees, volunteers and related organizations, like a </a:t>
            </a:r>
            <a:r>
              <a:rPr lang="en-US" altLang="en-US" sz="2000" b="1" dirty="0" smtClean="0">
                <a:solidFill>
                  <a:srgbClr val="002060"/>
                </a:solidFill>
              </a:rPr>
              <a:t>foundation</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Does it pay defense costs</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What claims are covered? Does </a:t>
            </a:r>
            <a:r>
              <a:rPr lang="en-US" altLang="en-US" sz="2000" b="1" u="sng" dirty="0">
                <a:solidFill>
                  <a:srgbClr val="002060"/>
                </a:solidFill>
              </a:rPr>
              <a:t>not</a:t>
            </a:r>
            <a:r>
              <a:rPr lang="en-US" altLang="en-US" sz="2000" b="1" dirty="0">
                <a:solidFill>
                  <a:srgbClr val="002060"/>
                </a:solidFill>
              </a:rPr>
              <a:t> cover property damage or bodily </a:t>
            </a:r>
            <a:r>
              <a:rPr lang="en-US" altLang="en-US" sz="2000" b="1" dirty="0" smtClean="0">
                <a:solidFill>
                  <a:srgbClr val="002060"/>
                </a:solidFill>
              </a:rPr>
              <a:t>injury</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Is there discretion in selection of defense counsel</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What other insurance coverage is necessary? </a:t>
            </a:r>
          </a:p>
          <a:p>
            <a:pPr>
              <a:buFont typeface="Wingdings" panose="05000000000000000000" pitchFamily="2" charset="2"/>
              <a:buChar char="§"/>
            </a:pPr>
            <a:endParaRPr lang="en-US" sz="2000" dirty="0"/>
          </a:p>
        </p:txBody>
      </p:sp>
      <p:sp>
        <p:nvSpPr>
          <p:cNvPr id="6" name="Slide Number Placeholder 5"/>
          <p:cNvSpPr>
            <a:spLocks noGrp="1"/>
          </p:cNvSpPr>
          <p:nvPr>
            <p:ph type="sldNum" sz="quarter" idx="12"/>
          </p:nvPr>
        </p:nvSpPr>
        <p:spPr/>
        <p:txBody>
          <a:bodyPr/>
          <a:lstStyle/>
          <a:p>
            <a:fld id="{D301D209-311D-4787-8197-C7034EAF3230}" type="slidenum">
              <a:rPr lang="en-US" smtClean="0"/>
              <a:pPr/>
              <a:t>26</a:t>
            </a:fld>
            <a:endParaRPr lang="en-US"/>
          </a:p>
        </p:txBody>
      </p:sp>
      <p:sp>
        <p:nvSpPr>
          <p:cNvPr id="7" name="Footer Placeholder 6"/>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1301588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42048" cy="609600"/>
          </a:xfrm>
        </p:spPr>
        <p:txBody>
          <a:bodyPr>
            <a:normAutofit/>
          </a:bodyPr>
          <a:lstStyle/>
          <a:p>
            <a:pPr algn="ctr"/>
            <a:r>
              <a:rPr lang="en-US" sz="2800" dirty="0" smtClean="0"/>
              <a:t>Areas of Director Concern</a:t>
            </a:r>
            <a:endParaRPr lang="en-US" sz="2800" dirty="0"/>
          </a:p>
        </p:txBody>
      </p:sp>
      <p:sp>
        <p:nvSpPr>
          <p:cNvPr id="3" name="Content Placeholder 2"/>
          <p:cNvSpPr>
            <a:spLocks noGrp="1"/>
          </p:cNvSpPr>
          <p:nvPr>
            <p:ph sz="half" idx="1"/>
          </p:nvPr>
        </p:nvSpPr>
        <p:spPr>
          <a:xfrm>
            <a:off x="685800" y="914400"/>
            <a:ext cx="6705600" cy="4678363"/>
          </a:xfrm>
        </p:spPr>
        <p:txBody>
          <a:bodyPr>
            <a:noAutofit/>
          </a:bodyPr>
          <a:lstStyle/>
          <a:p>
            <a:pPr algn="ctr">
              <a:buFont typeface="Wingdings" panose="05000000000000000000" pitchFamily="2" charset="2"/>
              <a:buChar char="§"/>
            </a:pPr>
            <a:endParaRPr lang="en-US" altLang="en-US" sz="2000" b="1" u="sng" dirty="0">
              <a:solidFill>
                <a:srgbClr val="336699"/>
              </a:solidFill>
            </a:endParaRPr>
          </a:p>
          <a:p>
            <a:pPr>
              <a:buFont typeface="Wingdings" panose="05000000000000000000" pitchFamily="2" charset="2"/>
              <a:buChar char="§"/>
            </a:pPr>
            <a:r>
              <a:rPr lang="en-US" altLang="en-US" sz="2000" b="1" dirty="0">
                <a:solidFill>
                  <a:srgbClr val="002060"/>
                </a:solidFill>
              </a:rPr>
              <a:t>Antitrust compliance: Of particular concern to trade associations or professional organizations operating certification or accreditation </a:t>
            </a:r>
            <a:r>
              <a:rPr lang="en-US" altLang="en-US" sz="2000" b="1" dirty="0" smtClean="0">
                <a:solidFill>
                  <a:srgbClr val="002060"/>
                </a:solidFill>
              </a:rPr>
              <a:t>programs</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Is there an antitrust compliance policy and procedure?  Sensitive issues – membership restrictions, statistical reporting, credit reporting, standard setting, codes of ethics, conduct of members at association </a:t>
            </a:r>
            <a:r>
              <a:rPr lang="en-US" altLang="en-US" sz="2000" b="1" dirty="0" smtClean="0">
                <a:solidFill>
                  <a:srgbClr val="002060"/>
                </a:solidFill>
              </a:rPr>
              <a:t>gatherings</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Is there a written antitrust policy regularly reviewed with board members and handed out in writing before each meeting</a:t>
            </a:r>
            <a:r>
              <a:rPr lang="en-US" altLang="en-US" sz="2000" b="1" dirty="0" smtClean="0">
                <a:solidFill>
                  <a:srgbClr val="002060"/>
                </a:solidFill>
              </a:rPr>
              <a:t>?</a:t>
            </a:r>
          </a:p>
          <a:p>
            <a:pPr>
              <a:buFont typeface="Wingdings" panose="05000000000000000000" pitchFamily="2" charset="2"/>
              <a:buChar char="§"/>
            </a:pPr>
            <a:endParaRPr lang="en-US" altLang="en-US" sz="2000" b="1" dirty="0">
              <a:solidFill>
                <a:srgbClr val="336699"/>
              </a:solidFill>
            </a:endParaRPr>
          </a:p>
        </p:txBody>
      </p:sp>
      <p:sp>
        <p:nvSpPr>
          <p:cNvPr id="6" name="Slide Number Placeholder 5"/>
          <p:cNvSpPr>
            <a:spLocks noGrp="1"/>
          </p:cNvSpPr>
          <p:nvPr>
            <p:ph type="sldNum" sz="quarter" idx="12"/>
          </p:nvPr>
        </p:nvSpPr>
        <p:spPr/>
        <p:txBody>
          <a:bodyPr/>
          <a:lstStyle/>
          <a:p>
            <a:fld id="{D301D209-311D-4787-8197-C7034EAF3230}" type="slidenum">
              <a:rPr lang="en-US" smtClean="0"/>
              <a:pPr/>
              <a:t>27</a:t>
            </a:fld>
            <a:endParaRPr lang="en-US"/>
          </a:p>
        </p:txBody>
      </p:sp>
      <p:sp>
        <p:nvSpPr>
          <p:cNvPr id="7" name="Footer Placeholder 6"/>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909583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01D209-311D-4787-8197-C7034EAF3230}" type="slidenum">
              <a:rPr lang="en-US" smtClean="0"/>
              <a:pPr/>
              <a:t>28</a:t>
            </a:fld>
            <a:endParaRPr lang="en-US"/>
          </a:p>
        </p:txBody>
      </p:sp>
      <p:sp>
        <p:nvSpPr>
          <p:cNvPr id="7" name="Content Placeholder 3"/>
          <p:cNvSpPr>
            <a:spLocks noGrp="1"/>
          </p:cNvSpPr>
          <p:nvPr>
            <p:ph sz="half" idx="1"/>
          </p:nvPr>
        </p:nvSpPr>
        <p:spPr>
          <a:xfrm>
            <a:off x="838200" y="1600200"/>
            <a:ext cx="6477000" cy="3810000"/>
          </a:xfrm>
        </p:spPr>
        <p:txBody>
          <a:bodyPr>
            <a:normAutofit/>
          </a:bodyPr>
          <a:lstStyle/>
          <a:p>
            <a:pPr>
              <a:buFont typeface="Wingdings" panose="05000000000000000000" pitchFamily="2" charset="2"/>
              <a:buChar char="§"/>
            </a:pPr>
            <a:r>
              <a:rPr lang="en-US" altLang="en-US" sz="2000" b="1" dirty="0">
                <a:solidFill>
                  <a:srgbClr val="002060"/>
                </a:solidFill>
              </a:rPr>
              <a:t>Awareness of criminal penalties (jail and fines</a:t>
            </a:r>
            <a:r>
              <a:rPr lang="en-US" altLang="en-US" sz="2000" b="1" dirty="0" smtClean="0">
                <a:solidFill>
                  <a:srgbClr val="002060"/>
                </a:solidFill>
              </a:rPr>
              <a:t>)</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Delegation of Power: Directors should take affirmative steps to ensure that the organization’s activities are conducted in compliance with applicable state and federal statutes, and to establish proper supervision of committees and chapters to reduce risk of liability created by unauthorized acts of members and their </a:t>
            </a:r>
            <a:r>
              <a:rPr lang="en-US" altLang="en-US" sz="2000" b="1" dirty="0" smtClean="0">
                <a:solidFill>
                  <a:srgbClr val="002060"/>
                </a:solidFill>
              </a:rPr>
              <a:t>employees</a:t>
            </a:r>
            <a:endParaRPr lang="en-US" sz="2000" dirty="0"/>
          </a:p>
        </p:txBody>
      </p:sp>
      <p:sp>
        <p:nvSpPr>
          <p:cNvPr id="8" name="Title 1"/>
          <p:cNvSpPr>
            <a:spLocks noGrp="1"/>
          </p:cNvSpPr>
          <p:nvPr>
            <p:ph type="title"/>
          </p:nvPr>
        </p:nvSpPr>
        <p:spPr>
          <a:xfrm>
            <a:off x="457200" y="381000"/>
            <a:ext cx="7242048" cy="609600"/>
          </a:xfrm>
        </p:spPr>
        <p:txBody>
          <a:bodyPr>
            <a:normAutofit/>
          </a:bodyPr>
          <a:lstStyle/>
          <a:p>
            <a:pPr algn="ctr"/>
            <a:r>
              <a:rPr lang="en-US" sz="2800" dirty="0" smtClean="0"/>
              <a:t>Areas of Director Concern</a:t>
            </a:r>
            <a:endParaRPr lang="en-US" sz="2800" dirty="0"/>
          </a:p>
        </p:txBody>
      </p:sp>
      <p:sp>
        <p:nvSpPr>
          <p:cNvPr id="9" name="Footer Placeholder 8"/>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970194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752601"/>
            <a:ext cx="6400800" cy="1905000"/>
          </a:xfrm>
        </p:spPr>
        <p:txBody>
          <a:bodyPr>
            <a:normAutofit lnSpcReduction="10000"/>
          </a:bodyPr>
          <a:lstStyle/>
          <a:p>
            <a:pPr marL="0" indent="0" algn="ctr">
              <a:buNone/>
            </a:pPr>
            <a:r>
              <a:rPr lang="en-US" altLang="en-US" sz="2000" b="1" dirty="0">
                <a:solidFill>
                  <a:srgbClr val="002060"/>
                </a:solidFill>
              </a:rPr>
              <a:t>Maintenance of </a:t>
            </a:r>
            <a:r>
              <a:rPr lang="en-US" altLang="en-US" sz="2000" b="1" dirty="0" smtClean="0">
                <a:solidFill>
                  <a:srgbClr val="002060"/>
                </a:solidFill>
              </a:rPr>
              <a:t>Tax-Exemption</a:t>
            </a:r>
          </a:p>
          <a:p>
            <a:pPr marL="0" indent="0" algn="ctr">
              <a:buNone/>
            </a:pPr>
            <a:endParaRPr lang="en-US" altLang="en-US" sz="1000" b="1" dirty="0" smtClean="0">
              <a:solidFill>
                <a:srgbClr val="002060"/>
              </a:solidFill>
            </a:endParaRPr>
          </a:p>
          <a:p>
            <a:pPr marL="0" indent="0">
              <a:buNone/>
            </a:pPr>
            <a:r>
              <a:rPr lang="en-US" altLang="en-US" sz="2000" b="1" dirty="0" smtClean="0">
                <a:solidFill>
                  <a:srgbClr val="002060"/>
                </a:solidFill>
              </a:rPr>
              <a:t>Directors </a:t>
            </a:r>
            <a:r>
              <a:rPr lang="en-US" altLang="en-US" sz="2000" b="1" dirty="0">
                <a:solidFill>
                  <a:srgbClr val="002060"/>
                </a:solidFill>
              </a:rPr>
              <a:t>should at all times diligently monitor the organization’s activities and finances to ensure that they are consistent with its tax-exempt purposes and avoid activities that may jeopardize that </a:t>
            </a:r>
            <a:r>
              <a:rPr lang="en-US" altLang="en-US" sz="2000" b="1" dirty="0" smtClean="0">
                <a:solidFill>
                  <a:srgbClr val="002060"/>
                </a:solidFill>
              </a:rPr>
              <a:t>status</a:t>
            </a:r>
            <a:endParaRPr lang="en-US" sz="2000" b="1" dirty="0"/>
          </a:p>
        </p:txBody>
      </p:sp>
      <p:sp>
        <p:nvSpPr>
          <p:cNvPr id="6" name="Slide Number Placeholder 5"/>
          <p:cNvSpPr>
            <a:spLocks noGrp="1"/>
          </p:cNvSpPr>
          <p:nvPr>
            <p:ph type="sldNum" sz="quarter" idx="12"/>
          </p:nvPr>
        </p:nvSpPr>
        <p:spPr/>
        <p:txBody>
          <a:bodyPr/>
          <a:lstStyle/>
          <a:p>
            <a:fld id="{D301D209-311D-4787-8197-C7034EAF3230}" type="slidenum">
              <a:rPr lang="en-US" smtClean="0"/>
              <a:pPr/>
              <a:t>29</a:t>
            </a:fld>
            <a:endParaRPr lang="en-US"/>
          </a:p>
        </p:txBody>
      </p:sp>
      <p:sp>
        <p:nvSpPr>
          <p:cNvPr id="7" name="Title 1"/>
          <p:cNvSpPr>
            <a:spLocks noGrp="1"/>
          </p:cNvSpPr>
          <p:nvPr>
            <p:ph type="title"/>
          </p:nvPr>
        </p:nvSpPr>
        <p:spPr>
          <a:xfrm>
            <a:off x="457200" y="381000"/>
            <a:ext cx="7242048" cy="609600"/>
          </a:xfrm>
        </p:spPr>
        <p:txBody>
          <a:bodyPr>
            <a:normAutofit/>
          </a:bodyPr>
          <a:lstStyle/>
          <a:p>
            <a:pPr algn="ctr"/>
            <a:r>
              <a:rPr lang="en-US" sz="2800" dirty="0" smtClean="0"/>
              <a:t>Areas of Director Concern</a:t>
            </a:r>
            <a:endParaRPr lang="en-US" sz="2800" dirty="0"/>
          </a:p>
        </p:txBody>
      </p:sp>
      <p:sp>
        <p:nvSpPr>
          <p:cNvPr id="8" name="Footer Placeholder 7"/>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162060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NPO Basics</a:t>
            </a:r>
            <a:endParaRPr lang="en-US" dirty="0"/>
          </a:p>
        </p:txBody>
      </p:sp>
      <p:sp>
        <p:nvSpPr>
          <p:cNvPr id="3" name="Content Placeholder 2"/>
          <p:cNvSpPr>
            <a:spLocks noGrp="1"/>
          </p:cNvSpPr>
          <p:nvPr>
            <p:ph idx="1"/>
          </p:nvPr>
        </p:nvSpPr>
        <p:spPr>
          <a:xfrm>
            <a:off x="3581400" y="1524000"/>
            <a:ext cx="4038600" cy="4846320"/>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a:buNone/>
            </a:pPr>
            <a:r>
              <a:rPr lang="en-US" sz="3800" b="1" dirty="0" smtClean="0"/>
              <a:t>Planning for Growth</a:t>
            </a:r>
            <a:endParaRPr lang="en-US" sz="3800" dirty="0" smtClean="0"/>
          </a:p>
          <a:p>
            <a:pPr>
              <a:buNone/>
            </a:pPr>
            <a:r>
              <a:rPr lang="en-US" sz="2900" dirty="0" smtClean="0"/>
              <a:t>Governance</a:t>
            </a:r>
          </a:p>
          <a:p>
            <a:pPr lvl="1"/>
            <a:r>
              <a:rPr lang="en-US" sz="2500" dirty="0" smtClean="0"/>
              <a:t>Running a board meeting</a:t>
            </a:r>
          </a:p>
          <a:p>
            <a:pPr lvl="1"/>
            <a:r>
              <a:rPr lang="en-US" sz="2500" dirty="0" smtClean="0"/>
              <a:t>Do’s and Don’t of Being on a Board of Directors</a:t>
            </a:r>
          </a:p>
          <a:p>
            <a:pPr>
              <a:buNone/>
            </a:pPr>
            <a:r>
              <a:rPr lang="en-US" sz="2900" dirty="0" smtClean="0"/>
              <a:t>Policies &amp; Risk</a:t>
            </a:r>
          </a:p>
          <a:p>
            <a:r>
              <a:rPr lang="en-US" sz="2900" dirty="0" smtClean="0"/>
              <a:t>Legal Parameters for Good Governance</a:t>
            </a:r>
          </a:p>
          <a:p>
            <a:r>
              <a:rPr lang="en-US" sz="2900" dirty="0" smtClean="0"/>
              <a:t>Why having good policies are important to reducing risk</a:t>
            </a:r>
          </a:p>
          <a:p>
            <a:r>
              <a:rPr lang="en-US" sz="2900" dirty="0" smtClean="0"/>
              <a:t>Who’s liable?</a:t>
            </a:r>
          </a:p>
          <a:p>
            <a:pPr>
              <a:buNone/>
            </a:pPr>
            <a:r>
              <a:rPr lang="en-US" sz="2900" dirty="0" smtClean="0"/>
              <a:t>Development Strategy</a:t>
            </a:r>
          </a:p>
          <a:p>
            <a:pPr lvl="1"/>
            <a:r>
              <a:rPr lang="en-US" sz="2500" dirty="0" smtClean="0"/>
              <a:t>Different types of fundraising</a:t>
            </a:r>
          </a:p>
          <a:p>
            <a:pPr lvl="1"/>
            <a:r>
              <a:rPr lang="en-US" sz="2500" dirty="0" smtClean="0"/>
              <a:t>Where to find resources – build relationships</a:t>
            </a:r>
          </a:p>
          <a:p>
            <a:pPr lvl="1"/>
            <a:r>
              <a:rPr lang="en-US" sz="2500" dirty="0" smtClean="0"/>
              <a:t>Building Metrics &amp; Outcomes</a:t>
            </a:r>
          </a:p>
          <a:p>
            <a:pPr>
              <a:buNone/>
            </a:pPr>
            <a:r>
              <a:rPr lang="en-US" sz="2900" dirty="0" smtClean="0"/>
              <a:t>Planning Basics</a:t>
            </a:r>
            <a:endParaRPr lang="en-US" dirty="0"/>
          </a:p>
        </p:txBody>
      </p:sp>
      <p:pic>
        <p:nvPicPr>
          <p:cNvPr id="1026" name="Picture 2" descr="C:\Users\Jennifer and Stephen\AppData\Local\Microsoft\Windows\Temporary Internet Files\Content.IE5\KE0Y6H6Y\MC900440408[1].png"/>
          <p:cNvPicPr>
            <a:picLocks noChangeAspect="1" noChangeArrowheads="1"/>
          </p:cNvPicPr>
          <p:nvPr/>
        </p:nvPicPr>
        <p:blipFill>
          <a:blip r:embed="rId3" cstate="print"/>
          <a:srcRect/>
          <a:stretch>
            <a:fillRect/>
          </a:stretch>
        </p:blipFill>
        <p:spPr bwMode="auto">
          <a:xfrm>
            <a:off x="457200" y="2057400"/>
            <a:ext cx="27432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6A670EDE-0F7F-4BEA-9A07-840700EB84AE}"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0"/>
            <a:ext cx="6705600" cy="3810000"/>
          </a:xfrm>
        </p:spPr>
        <p:txBody>
          <a:bodyPr>
            <a:noAutofit/>
          </a:bodyPr>
          <a:lstStyle/>
          <a:p>
            <a:pPr>
              <a:buFont typeface="Wingdings" panose="05000000000000000000" pitchFamily="2" charset="2"/>
              <a:buChar char="§"/>
            </a:pPr>
            <a:r>
              <a:rPr lang="en-US" altLang="en-US" sz="2000" b="1" dirty="0">
                <a:solidFill>
                  <a:srgbClr val="002060"/>
                </a:solidFill>
              </a:rPr>
              <a:t>Poor business decisions: “</a:t>
            </a:r>
            <a:r>
              <a:rPr lang="en-US" altLang="en-US" sz="2000" b="1" i="1" dirty="0">
                <a:solidFill>
                  <a:srgbClr val="002060"/>
                </a:solidFill>
              </a:rPr>
              <a:t>waste of corporate assets</a:t>
            </a:r>
            <a:r>
              <a:rPr lang="en-US" altLang="en-US" sz="2000" b="1" i="1" dirty="0" smtClean="0">
                <a:solidFill>
                  <a:srgbClr val="002060"/>
                </a:solidFill>
              </a:rPr>
              <a:t>”</a:t>
            </a:r>
          </a:p>
          <a:p>
            <a:pPr>
              <a:buFont typeface="Wingdings" panose="05000000000000000000" pitchFamily="2" charset="2"/>
              <a:buChar char="§"/>
            </a:pPr>
            <a:endParaRPr lang="en-US" altLang="en-US" sz="1000" b="1" i="1" dirty="0">
              <a:solidFill>
                <a:srgbClr val="002060"/>
              </a:solidFill>
            </a:endParaRPr>
          </a:p>
          <a:p>
            <a:pPr>
              <a:buFont typeface="Wingdings" panose="05000000000000000000" pitchFamily="2" charset="2"/>
              <a:buChar char="§"/>
            </a:pPr>
            <a:r>
              <a:rPr lang="en-US" altLang="en-US" sz="2000" b="1" dirty="0">
                <a:solidFill>
                  <a:srgbClr val="002060"/>
                </a:solidFill>
              </a:rPr>
              <a:t>Potential liability of directors for corporate waste where caused by director </a:t>
            </a:r>
            <a:r>
              <a:rPr lang="en-US" altLang="en-US" sz="2000" b="1" i="1" dirty="0">
                <a:solidFill>
                  <a:srgbClr val="002060"/>
                </a:solidFill>
              </a:rPr>
              <a:t>gross negligence </a:t>
            </a:r>
            <a:r>
              <a:rPr lang="en-US" altLang="en-US" sz="2000" b="1" dirty="0">
                <a:solidFill>
                  <a:srgbClr val="002060"/>
                </a:solidFill>
              </a:rPr>
              <a:t>and inattention to the duties of </a:t>
            </a:r>
            <a:r>
              <a:rPr lang="en-US" altLang="en-US" sz="2000" b="1" dirty="0" smtClean="0">
                <a:solidFill>
                  <a:srgbClr val="002060"/>
                </a:solidFill>
              </a:rPr>
              <a:t>office</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Defamation: Claims for libel (written defamation) or slander (spoken defamation) can arise in the context of membership disputes, board disputes, defamation of employees, and even </a:t>
            </a:r>
            <a:r>
              <a:rPr lang="en-US" altLang="en-US" sz="2000" b="1" dirty="0" smtClean="0">
                <a:solidFill>
                  <a:srgbClr val="002060"/>
                </a:solidFill>
              </a:rPr>
              <a:t>suppliers</a:t>
            </a:r>
            <a:endParaRPr lang="en-US" altLang="en-US" sz="2000" b="1" dirty="0">
              <a:solidFill>
                <a:srgbClr val="002060"/>
              </a:solidFill>
            </a:endParaRPr>
          </a:p>
        </p:txBody>
      </p:sp>
      <p:sp>
        <p:nvSpPr>
          <p:cNvPr id="6" name="Slide Number Placeholder 5"/>
          <p:cNvSpPr>
            <a:spLocks noGrp="1"/>
          </p:cNvSpPr>
          <p:nvPr>
            <p:ph type="sldNum" sz="quarter" idx="12"/>
          </p:nvPr>
        </p:nvSpPr>
        <p:spPr/>
        <p:txBody>
          <a:bodyPr/>
          <a:lstStyle/>
          <a:p>
            <a:fld id="{D301D209-311D-4787-8197-C7034EAF3230}" type="slidenum">
              <a:rPr lang="en-US" smtClean="0"/>
              <a:pPr/>
              <a:t>30</a:t>
            </a:fld>
            <a:endParaRPr lang="en-US"/>
          </a:p>
        </p:txBody>
      </p:sp>
      <p:sp>
        <p:nvSpPr>
          <p:cNvPr id="7" name="Title 1"/>
          <p:cNvSpPr>
            <a:spLocks noGrp="1"/>
          </p:cNvSpPr>
          <p:nvPr>
            <p:ph type="title"/>
          </p:nvPr>
        </p:nvSpPr>
        <p:spPr>
          <a:xfrm>
            <a:off x="457200" y="381000"/>
            <a:ext cx="7242048" cy="609600"/>
          </a:xfrm>
        </p:spPr>
        <p:txBody>
          <a:bodyPr>
            <a:normAutofit/>
          </a:bodyPr>
          <a:lstStyle/>
          <a:p>
            <a:pPr algn="ctr"/>
            <a:r>
              <a:rPr lang="en-US" sz="2800" dirty="0" smtClean="0"/>
              <a:t>Areas of Director Concern</a:t>
            </a:r>
            <a:endParaRPr lang="en-US" sz="2800" dirty="0"/>
          </a:p>
        </p:txBody>
      </p:sp>
      <p:sp>
        <p:nvSpPr>
          <p:cNvPr id="8" name="Footer Placeholder 7"/>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1181129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52600"/>
            <a:ext cx="6324600" cy="2514600"/>
          </a:xfrm>
        </p:spPr>
        <p:txBody>
          <a:bodyPr>
            <a:normAutofit/>
          </a:bodyPr>
          <a:lstStyle/>
          <a:p>
            <a:pPr>
              <a:buFont typeface="Wingdings" panose="05000000000000000000" pitchFamily="2" charset="2"/>
              <a:buChar char="§"/>
            </a:pPr>
            <a:r>
              <a:rPr lang="en-US" altLang="en-US" sz="2000" b="1" dirty="0">
                <a:solidFill>
                  <a:srgbClr val="002060"/>
                </a:solidFill>
              </a:rPr>
              <a:t>Confine board discussions to the board room and not membership and make sure statements made in board meetings are not false or malicious and be cautious with </a:t>
            </a:r>
            <a:r>
              <a:rPr lang="en-US" altLang="en-US" sz="2000" b="1" dirty="0" smtClean="0">
                <a:solidFill>
                  <a:srgbClr val="002060"/>
                </a:solidFill>
              </a:rPr>
              <a:t>e-mails</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Respect corporate </a:t>
            </a:r>
            <a:r>
              <a:rPr lang="en-US" altLang="en-US" sz="2000" b="1" dirty="0" smtClean="0">
                <a:solidFill>
                  <a:srgbClr val="002060"/>
                </a:solidFill>
              </a:rPr>
              <a:t>opportunities</a:t>
            </a:r>
            <a:endParaRPr lang="en-US" sz="2000" dirty="0"/>
          </a:p>
        </p:txBody>
      </p:sp>
      <p:sp>
        <p:nvSpPr>
          <p:cNvPr id="6" name="Slide Number Placeholder 5"/>
          <p:cNvSpPr>
            <a:spLocks noGrp="1"/>
          </p:cNvSpPr>
          <p:nvPr>
            <p:ph type="sldNum" sz="quarter" idx="12"/>
          </p:nvPr>
        </p:nvSpPr>
        <p:spPr/>
        <p:txBody>
          <a:bodyPr/>
          <a:lstStyle/>
          <a:p>
            <a:fld id="{D301D209-311D-4787-8197-C7034EAF3230}" type="slidenum">
              <a:rPr lang="en-US" smtClean="0"/>
              <a:pPr/>
              <a:t>31</a:t>
            </a:fld>
            <a:endParaRPr lang="en-US"/>
          </a:p>
        </p:txBody>
      </p:sp>
      <p:sp>
        <p:nvSpPr>
          <p:cNvPr id="7" name="Title 1"/>
          <p:cNvSpPr>
            <a:spLocks noGrp="1"/>
          </p:cNvSpPr>
          <p:nvPr>
            <p:ph type="title"/>
          </p:nvPr>
        </p:nvSpPr>
        <p:spPr>
          <a:xfrm>
            <a:off x="457200" y="381000"/>
            <a:ext cx="7242048" cy="609600"/>
          </a:xfrm>
        </p:spPr>
        <p:txBody>
          <a:bodyPr>
            <a:normAutofit/>
          </a:bodyPr>
          <a:lstStyle/>
          <a:p>
            <a:pPr algn="ctr"/>
            <a:r>
              <a:rPr lang="en-US" sz="2800" dirty="0" smtClean="0"/>
              <a:t>Areas of Director Concern</a:t>
            </a:r>
            <a:endParaRPr lang="en-US" sz="2800" dirty="0"/>
          </a:p>
        </p:txBody>
      </p:sp>
      <p:sp>
        <p:nvSpPr>
          <p:cNvPr id="8" name="Footer Placeholder 7"/>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760747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242048" cy="1143000"/>
          </a:xfrm>
        </p:spPr>
        <p:txBody>
          <a:bodyPr>
            <a:normAutofit/>
          </a:bodyPr>
          <a:lstStyle/>
          <a:p>
            <a:pPr algn="ctr"/>
            <a:r>
              <a:rPr lang="en-US" sz="2800" dirty="0" smtClean="0"/>
              <a:t>Good Board Governance</a:t>
            </a:r>
            <a:endParaRPr lang="en-US" sz="2800" dirty="0"/>
          </a:p>
        </p:txBody>
      </p:sp>
      <p:sp>
        <p:nvSpPr>
          <p:cNvPr id="3" name="Content Placeholder 2"/>
          <p:cNvSpPr>
            <a:spLocks noGrp="1"/>
          </p:cNvSpPr>
          <p:nvPr>
            <p:ph sz="half" idx="1"/>
          </p:nvPr>
        </p:nvSpPr>
        <p:spPr>
          <a:xfrm>
            <a:off x="762000" y="1143000"/>
            <a:ext cx="6629400" cy="4525963"/>
          </a:xfrm>
        </p:spPr>
        <p:txBody>
          <a:bodyPr>
            <a:normAutofit/>
          </a:bodyPr>
          <a:lstStyle/>
          <a:p>
            <a:pPr>
              <a:buFont typeface="Wingdings" panose="05000000000000000000" pitchFamily="2" charset="2"/>
              <a:buChar char="§"/>
            </a:pPr>
            <a:r>
              <a:rPr lang="en-US" altLang="en-US" sz="2000" b="1" dirty="0" smtClean="0">
                <a:solidFill>
                  <a:srgbClr val="002060"/>
                </a:solidFill>
              </a:rPr>
              <a:t>Understand </a:t>
            </a:r>
            <a:r>
              <a:rPr lang="en-US" altLang="en-US" sz="2000" b="1" dirty="0">
                <a:solidFill>
                  <a:srgbClr val="002060"/>
                </a:solidFill>
              </a:rPr>
              <a:t>the organization’s nonprofit mission and tax-exempt </a:t>
            </a:r>
            <a:r>
              <a:rPr lang="en-US" altLang="en-US" sz="2000" b="1" dirty="0" smtClean="0">
                <a:solidFill>
                  <a:srgbClr val="002060"/>
                </a:solidFill>
              </a:rPr>
              <a:t>purposes</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Become educated, stay informed and actively </a:t>
            </a:r>
            <a:r>
              <a:rPr lang="en-US" altLang="en-US" sz="2000" b="1" dirty="0" smtClean="0">
                <a:solidFill>
                  <a:srgbClr val="002060"/>
                </a:solidFill>
              </a:rPr>
              <a:t>participate</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Always act in the a manner consistent with the best interests of the </a:t>
            </a:r>
            <a:r>
              <a:rPr lang="en-US" altLang="en-US" sz="2000" b="1" dirty="0" smtClean="0">
                <a:solidFill>
                  <a:srgbClr val="002060"/>
                </a:solidFill>
              </a:rPr>
              <a:t>organization</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When in doubt, disclose even the appearance of a conflict or self </a:t>
            </a:r>
            <a:r>
              <a:rPr lang="en-US" altLang="en-US" sz="2000" b="1" dirty="0" smtClean="0">
                <a:solidFill>
                  <a:srgbClr val="002060"/>
                </a:solidFill>
              </a:rPr>
              <a:t>dealing</a:t>
            </a:r>
          </a:p>
          <a:p>
            <a:pPr>
              <a:buFont typeface="Wingdings" panose="05000000000000000000" pitchFamily="2" charset="2"/>
              <a:buChar char="§"/>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Remember the essential duties – care, loyalty and obedience</a:t>
            </a:r>
          </a:p>
          <a:p>
            <a:pPr>
              <a:buFont typeface="Wingdings" panose="05000000000000000000" pitchFamily="2" charset="2"/>
              <a:buChar char="§"/>
            </a:pPr>
            <a:endParaRPr lang="en-US" sz="2000" b="1" dirty="0"/>
          </a:p>
        </p:txBody>
      </p:sp>
      <p:sp>
        <p:nvSpPr>
          <p:cNvPr id="6" name="Slide Number Placeholder 5"/>
          <p:cNvSpPr>
            <a:spLocks noGrp="1"/>
          </p:cNvSpPr>
          <p:nvPr>
            <p:ph type="sldNum" sz="quarter" idx="12"/>
          </p:nvPr>
        </p:nvSpPr>
        <p:spPr/>
        <p:txBody>
          <a:bodyPr/>
          <a:lstStyle/>
          <a:p>
            <a:fld id="{D301D209-311D-4787-8197-C7034EAF3230}" type="slidenum">
              <a:rPr lang="en-US" smtClean="0"/>
              <a:pPr/>
              <a:t>32</a:t>
            </a:fld>
            <a:endParaRPr lang="en-US"/>
          </a:p>
        </p:txBody>
      </p:sp>
      <p:sp>
        <p:nvSpPr>
          <p:cNvPr id="7" name="Footer Placeholder 6"/>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2462677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295400"/>
            <a:ext cx="6629400" cy="4525963"/>
          </a:xfrm>
        </p:spPr>
        <p:txBody>
          <a:bodyPr>
            <a:normAutofit/>
          </a:bodyPr>
          <a:lstStyle/>
          <a:p>
            <a:pPr marL="0" indent="0" algn="ctr">
              <a:spcBef>
                <a:spcPts val="0"/>
              </a:spcBef>
              <a:buNone/>
            </a:pPr>
            <a:r>
              <a:rPr lang="en-US" altLang="en-US" b="1" dirty="0" smtClean="0">
                <a:solidFill>
                  <a:srgbClr val="002060"/>
                </a:solidFill>
              </a:rPr>
              <a:t>Robert J. Weil, Esq.</a:t>
            </a:r>
          </a:p>
          <a:p>
            <a:pPr marL="0" indent="0" algn="ctr">
              <a:spcBef>
                <a:spcPts val="0"/>
              </a:spcBef>
              <a:buNone/>
            </a:pPr>
            <a:r>
              <a:rPr lang="en-US" altLang="en-US" b="1" dirty="0" smtClean="0">
                <a:solidFill>
                  <a:srgbClr val="002060"/>
                </a:solidFill>
              </a:rPr>
              <a:t>Law Office of Robert J. Weil PLLC</a:t>
            </a:r>
          </a:p>
          <a:p>
            <a:pPr marL="0" indent="0" algn="ctr">
              <a:spcBef>
                <a:spcPts val="0"/>
              </a:spcBef>
              <a:buNone/>
            </a:pPr>
            <a:r>
              <a:rPr lang="en-US" altLang="en-US" sz="2000" b="1" dirty="0" smtClean="0">
                <a:solidFill>
                  <a:srgbClr val="002060"/>
                </a:solidFill>
              </a:rPr>
              <a:t>4031 University Drive</a:t>
            </a:r>
          </a:p>
          <a:p>
            <a:pPr marL="0" indent="0" algn="ctr">
              <a:spcBef>
                <a:spcPts val="0"/>
              </a:spcBef>
              <a:buNone/>
            </a:pPr>
            <a:r>
              <a:rPr lang="en-US" altLang="en-US" sz="2000" b="1" dirty="0" smtClean="0">
                <a:solidFill>
                  <a:srgbClr val="002060"/>
                </a:solidFill>
              </a:rPr>
              <a:t>Suite 100</a:t>
            </a:r>
          </a:p>
          <a:p>
            <a:pPr marL="0" indent="0" algn="ctr">
              <a:spcBef>
                <a:spcPts val="0"/>
              </a:spcBef>
              <a:buNone/>
            </a:pPr>
            <a:r>
              <a:rPr lang="en-US" altLang="en-US" sz="2000" b="1" dirty="0" smtClean="0">
                <a:solidFill>
                  <a:srgbClr val="002060"/>
                </a:solidFill>
              </a:rPr>
              <a:t>Fairfax, VA 22030</a:t>
            </a:r>
          </a:p>
          <a:p>
            <a:pPr marL="0" indent="0" algn="ctr">
              <a:spcBef>
                <a:spcPts val="0"/>
              </a:spcBef>
              <a:buNone/>
            </a:pPr>
            <a:r>
              <a:rPr lang="en-US" altLang="en-US" sz="2000" b="1" dirty="0" smtClean="0">
                <a:solidFill>
                  <a:srgbClr val="002060"/>
                </a:solidFill>
              </a:rPr>
              <a:t>703-934-2036 (office)</a:t>
            </a:r>
          </a:p>
          <a:p>
            <a:pPr marL="0" indent="0" algn="ctr">
              <a:spcBef>
                <a:spcPts val="0"/>
              </a:spcBef>
              <a:buNone/>
            </a:pPr>
            <a:r>
              <a:rPr lang="en-US" altLang="en-US" sz="2000" b="1" dirty="0" smtClean="0">
                <a:solidFill>
                  <a:srgbClr val="002060"/>
                </a:solidFill>
              </a:rPr>
              <a:t>703-399-5671 (cell)</a:t>
            </a:r>
          </a:p>
          <a:p>
            <a:pPr marL="0" indent="0" algn="ctr">
              <a:spcBef>
                <a:spcPts val="0"/>
              </a:spcBef>
              <a:buNone/>
            </a:pPr>
            <a:r>
              <a:rPr lang="en-US" altLang="en-US" sz="2000" b="1" dirty="0" smtClean="0">
                <a:solidFill>
                  <a:srgbClr val="002060"/>
                </a:solidFill>
              </a:rPr>
              <a:t>bob@rweillaw.com</a:t>
            </a:r>
          </a:p>
          <a:p>
            <a:pPr marL="0" indent="0" algn="ctr">
              <a:spcBef>
                <a:spcPts val="0"/>
              </a:spcBef>
              <a:buNone/>
            </a:pPr>
            <a:endParaRPr lang="en-US" altLang="en-US" sz="2000" b="1" dirty="0" smtClean="0">
              <a:solidFill>
                <a:srgbClr val="002060"/>
              </a:solidFill>
            </a:endParaRPr>
          </a:p>
          <a:p>
            <a:pPr marL="0" indent="0" algn="ctr">
              <a:spcBef>
                <a:spcPts val="0"/>
              </a:spcBef>
              <a:buNone/>
            </a:pPr>
            <a:endParaRPr lang="en-US" altLang="en-US" sz="2000" b="1" dirty="0" smtClean="0">
              <a:solidFill>
                <a:srgbClr val="002060"/>
              </a:solidFill>
            </a:endParaRPr>
          </a:p>
          <a:p>
            <a:pPr marL="0" indent="0" algn="ctr">
              <a:spcBef>
                <a:spcPts val="0"/>
              </a:spcBef>
              <a:buNone/>
            </a:pPr>
            <a:r>
              <a:rPr lang="en-US" altLang="en-US" sz="2000" b="1" dirty="0" smtClean="0">
                <a:solidFill>
                  <a:srgbClr val="002060"/>
                </a:solidFill>
              </a:rPr>
              <a:t>Copyright Law Office of Robert J. Weil PLLC 2014</a:t>
            </a:r>
          </a:p>
          <a:p>
            <a:pPr marL="0" indent="0" algn="ctr">
              <a:spcBef>
                <a:spcPts val="0"/>
              </a:spcBef>
              <a:buNone/>
            </a:pPr>
            <a:endParaRPr lang="en-US" altLang="en-US" sz="2000" b="1" dirty="0" smtClean="0">
              <a:solidFill>
                <a:srgbClr val="002060"/>
              </a:solidFill>
            </a:endParaRPr>
          </a:p>
        </p:txBody>
      </p:sp>
      <p:sp>
        <p:nvSpPr>
          <p:cNvPr id="6" name="Slide Number Placeholder 5"/>
          <p:cNvSpPr>
            <a:spLocks noGrp="1"/>
          </p:cNvSpPr>
          <p:nvPr>
            <p:ph type="sldNum" sz="quarter" idx="12"/>
          </p:nvPr>
        </p:nvSpPr>
        <p:spPr/>
        <p:txBody>
          <a:bodyPr/>
          <a:lstStyle/>
          <a:p>
            <a:fld id="{D301D209-311D-4787-8197-C7034EAF3230}" type="slidenum">
              <a:rPr lang="en-US" smtClean="0"/>
              <a:pPr/>
              <a:t>33</a:t>
            </a:fld>
            <a:endParaRPr lang="en-US"/>
          </a:p>
        </p:txBody>
      </p:sp>
      <p:sp>
        <p:nvSpPr>
          <p:cNvPr id="7" name="Footer Placeholder 6"/>
          <p:cNvSpPr>
            <a:spLocks noGrp="1"/>
          </p:cNvSpPr>
          <p:nvPr>
            <p:ph type="ftr" sz="quarter" idx="11"/>
          </p:nvPr>
        </p:nvSpPr>
        <p:spPr/>
        <p:txBody>
          <a:bodyPr/>
          <a:lstStyle/>
          <a:p>
            <a:r>
              <a:rPr lang="en-US" smtClean="0"/>
              <a:t>Copyright Law Office of Robert J. Weil PLLC 2014</a:t>
            </a:r>
            <a:endParaRPr lang="en-US"/>
          </a:p>
        </p:txBody>
      </p:sp>
    </p:spTree>
    <p:extLst>
      <p:ext uri="{BB962C8B-B14F-4D97-AF65-F5344CB8AC3E}">
        <p14:creationId xmlns="" xmlns:p14="http://schemas.microsoft.com/office/powerpoint/2010/main" val="48505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Fundamentals of Development</a:t>
            </a:r>
            <a:endParaRPr lang="en-US" dirty="0"/>
          </a:p>
        </p:txBody>
      </p:sp>
      <p:sp>
        <p:nvSpPr>
          <p:cNvPr id="3" name="Subtitle 2"/>
          <p:cNvSpPr>
            <a:spLocks noGrp="1"/>
          </p:cNvSpPr>
          <p:nvPr>
            <p:ph type="subTitle" idx="1"/>
          </p:nvPr>
        </p:nvSpPr>
        <p:spPr/>
        <p:txBody>
          <a:bodyPr>
            <a:normAutofit/>
          </a:bodyPr>
          <a:lstStyle/>
          <a:p>
            <a:r>
              <a:rPr lang="en-US" sz="2400" dirty="0" smtClean="0"/>
              <a:t>Tom Hay, Ph.D., A2B Research and Development, LLC </a:t>
            </a:r>
          </a:p>
        </p:txBody>
      </p:sp>
      <p:sp>
        <p:nvSpPr>
          <p:cNvPr id="6" name="Slide Number Placeholder 5"/>
          <p:cNvSpPr>
            <a:spLocks noGrp="1"/>
          </p:cNvSpPr>
          <p:nvPr>
            <p:ph type="sldNum" sz="quarter" idx="12"/>
          </p:nvPr>
        </p:nvSpPr>
        <p:spPr/>
        <p:txBody>
          <a:bodyPr/>
          <a:lstStyle/>
          <a:p>
            <a:fld id="{6A670EDE-0F7F-4BEA-9A07-840700EB84AE}"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A2B Research and Development, LLC</a:t>
            </a:r>
            <a:endParaRPr lang="en-US"/>
          </a:p>
        </p:txBody>
      </p:sp>
    </p:spTree>
    <p:extLst>
      <p:ext uri="{BB962C8B-B14F-4D97-AF65-F5344CB8AC3E}">
        <p14:creationId xmlns="" xmlns:p14="http://schemas.microsoft.com/office/powerpoint/2010/main" val="3693796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 Development for Nonprofits</a:t>
            </a:r>
            <a:endParaRPr lang="en-US" dirty="0"/>
          </a:p>
        </p:txBody>
      </p:sp>
      <p:sp>
        <p:nvSpPr>
          <p:cNvPr id="3" name="Content Placeholder 2"/>
          <p:cNvSpPr>
            <a:spLocks noGrp="1"/>
          </p:cNvSpPr>
          <p:nvPr>
            <p:ph idx="1"/>
          </p:nvPr>
        </p:nvSpPr>
        <p:spPr>
          <a:xfrm>
            <a:off x="457200" y="1905000"/>
            <a:ext cx="7162800" cy="4257984"/>
          </a:xfrm>
        </p:spPr>
        <p:txBody>
          <a:bodyPr>
            <a:normAutofit/>
          </a:bodyPr>
          <a:lstStyle/>
          <a:p>
            <a:r>
              <a:rPr lang="en-US" dirty="0" smtClean="0"/>
              <a:t>Who might provide financial support?</a:t>
            </a:r>
          </a:p>
          <a:p>
            <a:r>
              <a:rPr lang="en-US" dirty="0" smtClean="0"/>
              <a:t>Why would they want to support </a:t>
            </a:r>
            <a:r>
              <a:rPr lang="en-US" b="1" u="sng" dirty="0" smtClean="0"/>
              <a:t>your</a:t>
            </a:r>
            <a:r>
              <a:rPr lang="en-US" dirty="0" smtClean="0"/>
              <a:t> nonprofit?</a:t>
            </a:r>
          </a:p>
          <a:p>
            <a:r>
              <a:rPr lang="en-US" dirty="0" smtClean="0"/>
              <a:t>How do you engage funders?</a:t>
            </a:r>
          </a:p>
          <a:p>
            <a:r>
              <a:rPr lang="en-US" dirty="0" smtClean="0"/>
              <a:t>What do you need before you apply?</a:t>
            </a:r>
          </a:p>
          <a:p>
            <a:r>
              <a:rPr lang="en-US" dirty="0" smtClean="0"/>
              <a:t>What are key components of your appeal or proposal?</a:t>
            </a:r>
          </a:p>
          <a:p>
            <a:r>
              <a:rPr lang="en-US" dirty="0" smtClean="0"/>
              <a:t>What strings are attached?</a:t>
            </a:r>
          </a:p>
        </p:txBody>
      </p:sp>
      <p:sp>
        <p:nvSpPr>
          <p:cNvPr id="4" name="Slide Number Placeholder 3"/>
          <p:cNvSpPr>
            <a:spLocks noGrp="1"/>
          </p:cNvSpPr>
          <p:nvPr>
            <p:ph type="sldNum" sz="quarter" idx="12"/>
          </p:nvPr>
        </p:nvSpPr>
        <p:spPr/>
        <p:txBody>
          <a:bodyPr/>
          <a:lstStyle/>
          <a:p>
            <a:fld id="{6A670EDE-0F7F-4BEA-9A07-840700EB84AE}" type="slidenum">
              <a:rPr lang="en-US" smtClean="0"/>
              <a:pPr/>
              <a:t>35</a:t>
            </a:fld>
            <a:endParaRPr lang="en-US"/>
          </a:p>
        </p:txBody>
      </p:sp>
      <p:pic>
        <p:nvPicPr>
          <p:cNvPr id="1026" name="Picture 2" descr="http://www.google.com/url?q=http://free.clipartof.com/63-Free-Retro-Clipart-Illustration-Of-Man-Carrying-Big-Bag-Of-Money-With-Dollar-Sign.jpg&amp;ei=8ZUEU7DwL-eysQTNi4DQCw&amp;sa=X&amp;oi=unauthorizedredirect&amp;ct=targetlink&amp;ust=1392811257785833&amp;usg=AFQjCNEuTtl_F03nbZi3_Vfl_KXwoD2jU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457200"/>
            <a:ext cx="1257508" cy="16160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Footer Placeholder 5"/>
          <p:cNvSpPr>
            <a:spLocks noGrp="1"/>
          </p:cNvSpPr>
          <p:nvPr>
            <p:ph type="ftr" sz="quarter" idx="11"/>
          </p:nvPr>
        </p:nvSpPr>
        <p:spPr/>
        <p:txBody>
          <a:bodyPr/>
          <a:lstStyle/>
          <a:p>
            <a:r>
              <a:rPr lang="en-US" smtClean="0"/>
              <a:t>A2B Research and Development, LLC</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cstate="print">
            <a:extLst>
              <a:ext uri="{28A0092B-C50C-407E-A947-70E740481C1C}">
                <a14:useLocalDpi xmlns:a14="http://schemas.microsoft.com/office/drawing/2010/main" xmlns="" val="0"/>
              </a:ext>
            </a:extLst>
          </a:blip>
          <a:srcRect l="7523" t="16310" r="7317" b="18691"/>
          <a:stretch/>
        </p:blipFill>
        <p:spPr bwMode="auto">
          <a:xfrm>
            <a:off x="762000" y="309154"/>
            <a:ext cx="7010400" cy="1371600"/>
          </a:xfrm>
          <a:prstGeom prst="rect">
            <a:avLst/>
          </a:prstGeom>
          <a:noFill/>
          <a:ln>
            <a:noFill/>
          </a:ln>
          <a:extLst>
            <a:ext uri="{53640926-AAD7-44D8-BBD7-CCE9431645EC}">
              <a14:shadowObscured xmlns:a14="http://schemas.microsoft.com/office/drawing/2010/main" xmlns=""/>
            </a:ext>
          </a:extLst>
        </p:spPr>
      </p:pic>
      <p:sp>
        <p:nvSpPr>
          <p:cNvPr id="2" name="Title 1"/>
          <p:cNvSpPr>
            <a:spLocks noGrp="1"/>
          </p:cNvSpPr>
          <p:nvPr>
            <p:ph type="title"/>
          </p:nvPr>
        </p:nvSpPr>
        <p:spPr>
          <a:xfrm>
            <a:off x="1752600" y="533400"/>
            <a:ext cx="5029200" cy="624840"/>
          </a:xfrm>
        </p:spPr>
        <p:txBody>
          <a:bodyPr/>
          <a:lstStyle/>
          <a:p>
            <a:r>
              <a:rPr lang="en-US" dirty="0" smtClean="0"/>
              <a:t>Setting the Stage</a:t>
            </a:r>
            <a:endParaRPr lang="en-US" dirty="0"/>
          </a:p>
        </p:txBody>
      </p:sp>
      <p:sp>
        <p:nvSpPr>
          <p:cNvPr id="3" name="Content Placeholder 2"/>
          <p:cNvSpPr>
            <a:spLocks noGrp="1"/>
          </p:cNvSpPr>
          <p:nvPr>
            <p:ph idx="1"/>
          </p:nvPr>
        </p:nvSpPr>
        <p:spPr>
          <a:xfrm>
            <a:off x="685800" y="1676400"/>
            <a:ext cx="6705600" cy="4495800"/>
          </a:xfrm>
          <a:ln>
            <a:noFill/>
          </a:ln>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buNone/>
            </a:pPr>
            <a:r>
              <a:rPr lang="en-US" dirty="0" smtClean="0"/>
              <a:t>Strategic Plan:	</a:t>
            </a:r>
            <a:endParaRPr lang="en-US" b="1" dirty="0" smtClean="0"/>
          </a:p>
          <a:p>
            <a:r>
              <a:rPr lang="en-US" dirty="0" smtClean="0"/>
              <a:t>Vision, mission, goals, objectives, activities</a:t>
            </a:r>
          </a:p>
          <a:p>
            <a:pPr lvl="1"/>
            <a:r>
              <a:rPr lang="en-US" dirty="0" smtClean="0"/>
              <a:t>Clear statements of a better condition and how you plan to make it happen</a:t>
            </a:r>
          </a:p>
          <a:p>
            <a:r>
              <a:rPr lang="en-US" dirty="0" smtClean="0"/>
              <a:t>Why your plan will work</a:t>
            </a:r>
          </a:p>
          <a:p>
            <a:pPr lvl="1"/>
            <a:r>
              <a:rPr lang="en-US" dirty="0" smtClean="0"/>
              <a:t>Research literature on the need and how it can be met successfully</a:t>
            </a:r>
          </a:p>
          <a:p>
            <a:r>
              <a:rPr lang="en-US" dirty="0" smtClean="0"/>
              <a:t>Logic model</a:t>
            </a:r>
          </a:p>
          <a:p>
            <a:pPr lvl="1"/>
            <a:r>
              <a:rPr lang="en-US" dirty="0" smtClean="0"/>
              <a:t>Flowchart that shows the resources, activities, outputs and outcomes</a:t>
            </a:r>
          </a:p>
          <a:p>
            <a:r>
              <a:rPr lang="en-US" dirty="0" smtClean="0"/>
              <a:t>Evaluation plan</a:t>
            </a:r>
          </a:p>
          <a:p>
            <a:pPr lvl="1"/>
            <a:r>
              <a:rPr lang="en-US" dirty="0" smtClean="0"/>
              <a:t>Formative and summative evaluations</a:t>
            </a:r>
          </a:p>
          <a:p>
            <a:r>
              <a:rPr lang="en-US" dirty="0" smtClean="0"/>
              <a:t>Open Discussion  Lessons Learned</a:t>
            </a:r>
            <a:endParaRPr lang="en-US" dirty="0"/>
          </a:p>
        </p:txBody>
      </p:sp>
      <p:sp>
        <p:nvSpPr>
          <p:cNvPr id="5" name="Slide Number Placeholder 4"/>
          <p:cNvSpPr>
            <a:spLocks noGrp="1"/>
          </p:cNvSpPr>
          <p:nvPr>
            <p:ph type="sldNum" sz="quarter" idx="12"/>
          </p:nvPr>
        </p:nvSpPr>
        <p:spPr/>
        <p:txBody>
          <a:bodyPr/>
          <a:lstStyle/>
          <a:p>
            <a:fld id="{6A670EDE-0F7F-4BEA-9A07-840700EB84AE}"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A2B Research and Development, LLC</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Logic Model</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There is no single “right way”, but it should contain: </a:t>
            </a:r>
          </a:p>
          <a:p>
            <a:r>
              <a:rPr lang="en-US" dirty="0" smtClean="0"/>
              <a:t>Your planned work (resources, stakeholders, assumptions, activities) on the left, and </a:t>
            </a:r>
          </a:p>
          <a:p>
            <a:r>
              <a:rPr lang="en-US" dirty="0" smtClean="0"/>
              <a:t>Your intended results (outputs, outcomes, impact) on the right.</a:t>
            </a:r>
            <a:endParaRPr lang="en-US" dirty="0"/>
          </a:p>
          <a:p>
            <a:pPr marL="0" indent="0">
              <a:buNone/>
            </a:pPr>
            <a:r>
              <a:rPr lang="en-US" sz="2400" dirty="0" smtClean="0"/>
              <a:t>For a </a:t>
            </a:r>
            <a:r>
              <a:rPr lang="en-US" sz="2400" dirty="0"/>
              <a:t>good discussion see: </a:t>
            </a:r>
            <a:r>
              <a:rPr lang="en-US" sz="2400" dirty="0">
                <a:hlinkClick r:id="rId3"/>
              </a:rPr>
              <a:t>http://learningforsustainability.net/sparksforchange/an-introduction-to-developing-logic-models-eight-key-elements-to-include</a:t>
            </a:r>
            <a:r>
              <a:rPr lang="en-US" sz="2400" dirty="0" smtClean="0">
                <a:hlinkClick r:id="rId3"/>
              </a:rPr>
              <a:t>/</a:t>
            </a:r>
            <a:endParaRPr lang="en-US" sz="2400" dirty="0" smtClean="0"/>
          </a:p>
          <a:p>
            <a:pPr marL="0" indent="0">
              <a:buNone/>
            </a:pPr>
            <a:r>
              <a:rPr lang="en-US" sz="2400" dirty="0" smtClean="0"/>
              <a:t>and</a:t>
            </a:r>
            <a:r>
              <a:rPr lang="en-US" sz="2400" dirty="0"/>
              <a:t>: </a:t>
            </a:r>
            <a:r>
              <a:rPr lang="en-US" sz="2400" dirty="0">
                <a:hlinkClick r:id="rId4"/>
              </a:rPr>
              <a:t>http://</a:t>
            </a:r>
            <a:r>
              <a:rPr lang="en-US" sz="2400" dirty="0" smtClean="0">
                <a:hlinkClick r:id="rId4"/>
              </a:rPr>
              <a:t>www.wkkf.org/resource-directory/resource/2006/02/wk-kellogg-foundation-logic-model-development-guide</a:t>
            </a:r>
            <a:endParaRPr lang="en-US" sz="2400" dirty="0" smtClean="0"/>
          </a:p>
          <a:p>
            <a:pPr marL="0" indent="0">
              <a:buNone/>
            </a:pPr>
            <a:r>
              <a:rPr lang="en-US" sz="2400" dirty="0" smtClean="0"/>
              <a:t>Where you can download their “Logic Model Development Guide”</a:t>
            </a:r>
            <a:endParaRPr lang="en-US" sz="2400" dirty="0"/>
          </a:p>
        </p:txBody>
      </p:sp>
      <p:sp>
        <p:nvSpPr>
          <p:cNvPr id="5" name="Slide Number Placeholder 4"/>
          <p:cNvSpPr>
            <a:spLocks noGrp="1"/>
          </p:cNvSpPr>
          <p:nvPr>
            <p:ph type="sldNum" sz="quarter" idx="12"/>
          </p:nvPr>
        </p:nvSpPr>
        <p:spPr/>
        <p:txBody>
          <a:bodyPr/>
          <a:lstStyle/>
          <a:p>
            <a:fld id="{6A670EDE-0F7F-4BEA-9A07-840700EB84AE}"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A2B Research and Development, LLC</a:t>
            </a:r>
            <a:endParaRPr lang="en-US"/>
          </a:p>
        </p:txBody>
      </p:sp>
    </p:spTree>
    <p:extLst>
      <p:ext uri="{BB962C8B-B14F-4D97-AF65-F5344CB8AC3E}">
        <p14:creationId xmlns:p14="http://schemas.microsoft.com/office/powerpoint/2010/main" xmlns="" val="3590104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Potential Sources of Funding</a:t>
            </a:r>
            <a:endParaRPr lang="en-US" dirty="0"/>
          </a:p>
        </p:txBody>
      </p:sp>
      <p:sp>
        <p:nvSpPr>
          <p:cNvPr id="10" name="Content Placeholder 9"/>
          <p:cNvSpPr>
            <a:spLocks noGrp="1"/>
          </p:cNvSpPr>
          <p:nvPr>
            <p:ph idx="1"/>
          </p:nvPr>
        </p:nvSpPr>
        <p:spPr/>
        <p:txBody>
          <a:bodyPr/>
          <a:lstStyle/>
          <a:p>
            <a:r>
              <a:rPr lang="en-US" dirty="0" smtClean="0"/>
              <a:t>Federal Government grants, cooperative agreements</a:t>
            </a:r>
          </a:p>
          <a:p>
            <a:r>
              <a:rPr lang="en-US" dirty="0" smtClean="0"/>
              <a:t>State and local government contracts</a:t>
            </a:r>
          </a:p>
          <a:p>
            <a:r>
              <a:rPr lang="en-US" dirty="0" smtClean="0"/>
              <a:t>Foundations</a:t>
            </a:r>
          </a:p>
          <a:p>
            <a:r>
              <a:rPr lang="en-US" dirty="0" smtClean="0"/>
              <a:t>Friends and family</a:t>
            </a:r>
          </a:p>
          <a:p>
            <a:r>
              <a:rPr lang="en-US" dirty="0" smtClean="0"/>
              <a:t>Events</a:t>
            </a:r>
          </a:p>
          <a:p>
            <a:r>
              <a:rPr lang="en-US" dirty="0" err="1" smtClean="0"/>
              <a:t>Crowdfunding</a:t>
            </a:r>
            <a:r>
              <a:rPr lang="en-US" dirty="0" smtClean="0"/>
              <a:t>/Crowdsourcing</a:t>
            </a:r>
          </a:p>
          <a:p>
            <a:r>
              <a:rPr lang="en-US" dirty="0" smtClean="0"/>
              <a:t>Product marketing</a:t>
            </a:r>
          </a:p>
          <a:p>
            <a:pPr>
              <a:buNone/>
            </a:pPr>
            <a:endParaRPr lang="en-US" dirty="0" smtClean="0"/>
          </a:p>
          <a:p>
            <a:endParaRPr lang="en-US" dirty="0"/>
          </a:p>
        </p:txBody>
      </p:sp>
      <p:sp>
        <p:nvSpPr>
          <p:cNvPr id="8" name="Slide Number Placeholder 7"/>
          <p:cNvSpPr>
            <a:spLocks noGrp="1"/>
          </p:cNvSpPr>
          <p:nvPr>
            <p:ph type="sldNum" sz="quarter" idx="12"/>
          </p:nvPr>
        </p:nvSpPr>
        <p:spPr/>
        <p:txBody>
          <a:bodyPr/>
          <a:lstStyle/>
          <a:p>
            <a:fld id="{6A670EDE-0F7F-4BEA-9A07-840700EB84AE}"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A2B Research and Development, LLC</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Foundations</a:t>
            </a:r>
            <a:endParaRPr lang="en-US" dirty="0"/>
          </a:p>
        </p:txBody>
      </p:sp>
      <p:sp>
        <p:nvSpPr>
          <p:cNvPr id="3" name="Content Placeholder 2"/>
          <p:cNvSpPr>
            <a:spLocks noGrp="1"/>
          </p:cNvSpPr>
          <p:nvPr>
            <p:ph idx="1"/>
          </p:nvPr>
        </p:nvSpPr>
        <p:spPr>
          <a:xfrm>
            <a:off x="457200" y="1609416"/>
            <a:ext cx="7239000" cy="4715184"/>
          </a:xfrm>
        </p:spPr>
        <p:txBody>
          <a:bodyPr>
            <a:normAutofit fontScale="85000" lnSpcReduction="20000"/>
          </a:bodyPr>
          <a:lstStyle/>
          <a:p>
            <a:r>
              <a:rPr lang="en-US" dirty="0" smtClean="0"/>
              <a:t>Range from small, family foundations with a narrow scope to large foundations with international scope.</a:t>
            </a:r>
          </a:p>
          <a:p>
            <a:r>
              <a:rPr lang="en-US" dirty="0" smtClean="0"/>
              <a:t>You can research them through The Foundation Center </a:t>
            </a:r>
            <a:r>
              <a:rPr lang="en-US" dirty="0"/>
              <a:t>(</a:t>
            </a:r>
            <a:r>
              <a:rPr lang="en-US" dirty="0" smtClean="0">
                <a:hlinkClick r:id="rId3"/>
              </a:rPr>
              <a:t>www.foundationcenter.org</a:t>
            </a:r>
            <a:r>
              <a:rPr lang="en-US" dirty="0" smtClean="0"/>
              <a:t>) including their Washington, DC office and at the Fairfax County Government Center</a:t>
            </a:r>
            <a:r>
              <a:rPr lang="en-US" dirty="0"/>
              <a:t>.</a:t>
            </a:r>
            <a:endParaRPr lang="en-US" dirty="0" smtClean="0"/>
          </a:p>
          <a:p>
            <a:r>
              <a:rPr lang="en-US" dirty="0" smtClean="0"/>
              <a:t>While there are over 120,000 grantmakers, many do not accept unsolicited proposals.</a:t>
            </a:r>
          </a:p>
          <a:p>
            <a:r>
              <a:rPr lang="en-US" dirty="0" smtClean="0"/>
              <a:t>Keyword search and filters to find those who are interested in your issues and accept proposals or letters of interest.</a:t>
            </a:r>
          </a:p>
          <a:p>
            <a:r>
              <a:rPr lang="en-US" dirty="0" smtClean="0"/>
              <a:t>Unrestricted operating funds are the hardest to get. Program funds may cover some “general and administrative” costs or a percent for overhead and operations.</a:t>
            </a:r>
          </a:p>
          <a:p>
            <a:pPr>
              <a:buNone/>
            </a:pPr>
            <a:endParaRPr lang="en-US" dirty="0"/>
          </a:p>
        </p:txBody>
      </p:sp>
      <p:sp>
        <p:nvSpPr>
          <p:cNvPr id="5" name="Slide Number Placeholder 4"/>
          <p:cNvSpPr>
            <a:spLocks noGrp="1"/>
          </p:cNvSpPr>
          <p:nvPr>
            <p:ph type="sldNum" sz="quarter" idx="12"/>
          </p:nvPr>
        </p:nvSpPr>
        <p:spPr/>
        <p:txBody>
          <a:bodyPr/>
          <a:lstStyle/>
          <a:p>
            <a:fld id="{6A670EDE-0F7F-4BEA-9A07-840700EB84AE}"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A2B Research and Development, LLC</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Ready to meet Targets?</a:t>
            </a:r>
            <a:endParaRPr lang="en-US" dirty="0"/>
          </a:p>
        </p:txBody>
      </p:sp>
      <p:sp>
        <p:nvSpPr>
          <p:cNvPr id="3" name="Content Placeholder 2"/>
          <p:cNvSpPr>
            <a:spLocks noGrp="1"/>
          </p:cNvSpPr>
          <p:nvPr>
            <p:ph idx="1"/>
          </p:nvPr>
        </p:nvSpPr>
        <p:spPr>
          <a:xfrm>
            <a:off x="533400" y="1609416"/>
            <a:ext cx="7162800" cy="4410384"/>
          </a:xfrm>
        </p:spPr>
        <p:txBody>
          <a:bodyPr/>
          <a:lstStyle/>
          <a:p>
            <a:r>
              <a:rPr lang="en-US" dirty="0" smtClean="0"/>
              <a:t>Bylaws</a:t>
            </a:r>
          </a:p>
          <a:p>
            <a:r>
              <a:rPr lang="en-US" dirty="0" smtClean="0"/>
              <a:t>Policies and Procedures</a:t>
            </a:r>
          </a:p>
          <a:p>
            <a:r>
              <a:rPr lang="en-US" dirty="0" smtClean="0"/>
              <a:t>Board of Directors</a:t>
            </a:r>
          </a:p>
          <a:p>
            <a:r>
              <a:rPr lang="en-US" dirty="0" smtClean="0"/>
              <a:t>Resources</a:t>
            </a:r>
          </a:p>
          <a:p>
            <a:r>
              <a:rPr lang="en-US" dirty="0" smtClean="0"/>
              <a:t>Strategic Plan</a:t>
            </a:r>
          </a:p>
          <a:p>
            <a:r>
              <a:rPr lang="en-US" dirty="0" smtClean="0"/>
              <a:t>Implementation</a:t>
            </a:r>
            <a:endParaRPr lang="en-US" dirty="0"/>
          </a:p>
        </p:txBody>
      </p:sp>
      <p:sp>
        <p:nvSpPr>
          <p:cNvPr id="5" name="Slide Number Placeholder 4"/>
          <p:cNvSpPr>
            <a:spLocks noGrp="1"/>
          </p:cNvSpPr>
          <p:nvPr>
            <p:ph type="sldNum" sz="quarter" idx="12"/>
          </p:nvPr>
        </p:nvSpPr>
        <p:spPr/>
        <p:txBody>
          <a:bodyPr/>
          <a:lstStyle/>
          <a:p>
            <a:fld id="{6A670EDE-0F7F-4BEA-9A07-840700EB84AE}" type="slidenum">
              <a:rPr lang="en-US" smtClean="0"/>
              <a:pPr/>
              <a:t>4</a:t>
            </a:fld>
            <a:endParaRPr lang="en-US"/>
          </a:p>
        </p:txBody>
      </p:sp>
      <p:pic>
        <p:nvPicPr>
          <p:cNvPr id="2050" name="Picture 2" descr="C:\Users\Jennifer and Stephen\AppData\Local\Microsoft\Windows\Temporary Internet Files\Content.IE5\7C3JZ1TB\MP900448374[1].jpg"/>
          <p:cNvPicPr>
            <a:picLocks noChangeAspect="1" noChangeArrowheads="1"/>
          </p:cNvPicPr>
          <p:nvPr/>
        </p:nvPicPr>
        <p:blipFill>
          <a:blip r:embed="rId3" cstate="print"/>
          <a:srcRect/>
          <a:stretch>
            <a:fillRect/>
          </a:stretch>
        </p:blipFill>
        <p:spPr bwMode="auto">
          <a:xfrm>
            <a:off x="4724400" y="2590800"/>
            <a:ext cx="2209800" cy="1986337"/>
          </a:xfrm>
          <a:prstGeom prst="rect">
            <a:avLst/>
          </a:prstGeom>
          <a:ln>
            <a:noFill/>
          </a:ln>
          <a:effectLst>
            <a:outerShdw blurRad="292100" dist="139700" dir="2700000" algn="tl" rotWithShape="0">
              <a:srgbClr val="333333">
                <a:alpha val="65000"/>
              </a:srgbClr>
            </a:outerShdw>
          </a:effectLst>
        </p:spPr>
      </p:pic>
      <p:sp>
        <p:nvSpPr>
          <p:cNvPr id="7" name="Footer Placeholder 6"/>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105400" cy="929640"/>
          </a:xfrm>
        </p:spPr>
        <p:txBody>
          <a:bodyPr>
            <a:normAutofit fontScale="90000"/>
          </a:bodyPr>
          <a:lstStyle/>
          <a:p>
            <a:r>
              <a:rPr lang="en-US" sz="3600" dirty="0" smtClean="0"/>
              <a:t>Key pointers for all Proposals</a:t>
            </a:r>
            <a:endParaRPr lang="en-US" sz="3600" dirty="0"/>
          </a:p>
        </p:txBody>
      </p:sp>
      <p:sp>
        <p:nvSpPr>
          <p:cNvPr id="3" name="Content Placeholder 2"/>
          <p:cNvSpPr>
            <a:spLocks noGrp="1"/>
          </p:cNvSpPr>
          <p:nvPr>
            <p:ph idx="1"/>
          </p:nvPr>
        </p:nvSpPr>
        <p:spPr/>
        <p:txBody>
          <a:bodyPr/>
          <a:lstStyle/>
          <a:p>
            <a:r>
              <a:rPr lang="en-US" dirty="0" smtClean="0"/>
              <a:t>Follow the directions and be meticulous</a:t>
            </a:r>
          </a:p>
          <a:p>
            <a:r>
              <a:rPr lang="en-US" dirty="0" smtClean="0"/>
              <a:t>Learn about your target (what they have funded, what they promote as success stories)</a:t>
            </a:r>
          </a:p>
          <a:p>
            <a:r>
              <a:rPr lang="en-US" dirty="0" smtClean="0"/>
              <a:t>Be prepared for rejections, and try to get feedback</a:t>
            </a:r>
          </a:p>
          <a:p>
            <a:r>
              <a:rPr lang="en-US" dirty="0" smtClean="0"/>
              <a:t>Inquire about any help available</a:t>
            </a:r>
          </a:p>
          <a:p>
            <a:r>
              <a:rPr lang="en-US" dirty="0" smtClean="0"/>
              <a:t>Corporate-related foundations like employee engagement (volunteers, sponsors)</a:t>
            </a:r>
          </a:p>
          <a:p>
            <a:r>
              <a:rPr lang="en-US" dirty="0" smtClean="0"/>
              <a:t>Local sources are easier for establishing relationships</a:t>
            </a:r>
            <a:endParaRPr lang="en-US" dirty="0"/>
          </a:p>
        </p:txBody>
      </p:sp>
      <p:sp>
        <p:nvSpPr>
          <p:cNvPr id="5" name="Slide Number Placeholder 4"/>
          <p:cNvSpPr>
            <a:spLocks noGrp="1"/>
          </p:cNvSpPr>
          <p:nvPr>
            <p:ph type="sldNum" sz="quarter" idx="12"/>
          </p:nvPr>
        </p:nvSpPr>
        <p:spPr/>
        <p:txBody>
          <a:bodyPr/>
          <a:lstStyle/>
          <a:p>
            <a:fld id="{6A670EDE-0F7F-4BEA-9A07-840700EB84AE}" type="slidenum">
              <a:rPr lang="en-US" smtClean="0"/>
              <a:pPr/>
              <a:t>40</a:t>
            </a:fld>
            <a:endParaRPr lang="en-US"/>
          </a:p>
        </p:txBody>
      </p:sp>
      <p:pic>
        <p:nvPicPr>
          <p:cNvPr id="6146" name="Picture 2" descr="C:\Users\Jennifer and Stephen\AppData\Local\Microsoft\Windows\Temporary Internet Files\Content.IE5\LA8WIFZ3\MP910216311[1].png"/>
          <p:cNvPicPr>
            <a:picLocks noChangeAspect="1" noChangeArrowheads="1"/>
          </p:cNvPicPr>
          <p:nvPr/>
        </p:nvPicPr>
        <p:blipFill>
          <a:blip r:embed="rId3" cstate="print"/>
          <a:srcRect/>
          <a:stretch>
            <a:fillRect/>
          </a:stretch>
        </p:blipFill>
        <p:spPr bwMode="auto">
          <a:xfrm>
            <a:off x="5721977" y="228600"/>
            <a:ext cx="1498767" cy="1498767"/>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n-US" smtClean="0"/>
              <a:t>A2B Research and Development, LLC</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a:t>
            </a:r>
            <a:endParaRPr lang="en-US" dirty="0"/>
          </a:p>
        </p:txBody>
      </p:sp>
      <p:sp>
        <p:nvSpPr>
          <p:cNvPr id="3" name="Content Placeholder 2"/>
          <p:cNvSpPr>
            <a:spLocks noGrp="1"/>
          </p:cNvSpPr>
          <p:nvPr>
            <p:ph idx="1"/>
          </p:nvPr>
        </p:nvSpPr>
        <p:spPr/>
        <p:txBody>
          <a:bodyPr>
            <a:normAutofit/>
          </a:bodyPr>
          <a:lstStyle/>
          <a:p>
            <a:r>
              <a:rPr lang="en-US" dirty="0" err="1" smtClean="0"/>
              <a:t>Crowdfunding</a:t>
            </a:r>
            <a:endParaRPr lang="en-US" dirty="0" smtClean="0"/>
          </a:p>
          <a:p>
            <a:pPr lvl="1"/>
            <a:r>
              <a:rPr lang="en-US" dirty="0" smtClean="0"/>
              <a:t>Relatively new concept has been very successful in some cases</a:t>
            </a:r>
          </a:p>
          <a:p>
            <a:pPr lvl="1"/>
            <a:r>
              <a:rPr lang="en-US" dirty="0" smtClean="0"/>
              <a:t>May involve product marketing</a:t>
            </a:r>
          </a:p>
          <a:p>
            <a:pPr lvl="1"/>
            <a:r>
              <a:rPr lang="en-US" dirty="0" smtClean="0"/>
              <a:t>See </a:t>
            </a:r>
            <a:r>
              <a:rPr lang="en-US" dirty="0"/>
              <a:t>some examples at: </a:t>
            </a:r>
            <a:r>
              <a:rPr lang="en-US" dirty="0">
                <a:hlinkClick r:id="rId3"/>
              </a:rPr>
              <a:t>http://mashable.com/2011/10/20/crowdfunding-platforms-social-good</a:t>
            </a:r>
            <a:r>
              <a:rPr lang="en-US" dirty="0" smtClean="0">
                <a:hlinkClick r:id="rId3"/>
              </a:rPr>
              <a:t>/</a:t>
            </a:r>
            <a:endParaRPr lang="en-US" dirty="0" smtClean="0"/>
          </a:p>
          <a:p>
            <a:r>
              <a:rPr lang="en-US" dirty="0" smtClean="0"/>
              <a:t>Events</a:t>
            </a:r>
          </a:p>
          <a:p>
            <a:pPr lvl="1"/>
            <a:r>
              <a:rPr lang="en-US" dirty="0" smtClean="0"/>
              <a:t>Can be small or large, but you need a plan to either make more than you spend or engage donors for later.</a:t>
            </a:r>
          </a:p>
          <a:p>
            <a:pPr lvl="1"/>
            <a:endParaRPr lang="en-US" dirty="0" smtClean="0"/>
          </a:p>
          <a:p>
            <a:pPr lvl="1"/>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6A670EDE-0F7F-4BEA-9A07-840700EB84AE}"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A2B Research and Development, LLC</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pPr lvl="1">
              <a:buNone/>
            </a:pPr>
            <a:r>
              <a:rPr lang="en-US" dirty="0" smtClean="0"/>
              <a:t>What strings are attached to different funds?</a:t>
            </a:r>
          </a:p>
          <a:p>
            <a:pPr lvl="2"/>
            <a:r>
              <a:rPr lang="en-US" dirty="0" smtClean="0"/>
              <a:t>Accounting and accountability</a:t>
            </a:r>
          </a:p>
          <a:p>
            <a:pPr lvl="2"/>
            <a:r>
              <a:rPr lang="en-US" dirty="0" smtClean="0"/>
              <a:t>Program metrics and evaluation</a:t>
            </a:r>
          </a:p>
          <a:p>
            <a:pPr lvl="2"/>
            <a:r>
              <a:rPr lang="en-US" dirty="0" smtClean="0"/>
              <a:t>Reports</a:t>
            </a:r>
          </a:p>
          <a:p>
            <a:pPr lvl="2"/>
            <a:r>
              <a:rPr lang="en-US" dirty="0" smtClean="0"/>
              <a:t>Regulatory requirements (confidentiality of personal information, employment, research involving human subjects, </a:t>
            </a:r>
            <a:r>
              <a:rPr lang="en-US" dirty="0" err="1" smtClean="0"/>
              <a:t>etc</a:t>
            </a:r>
            <a:r>
              <a:rPr lang="en-US" dirty="0" smtClean="0"/>
              <a:t>)</a:t>
            </a:r>
          </a:p>
          <a:p>
            <a:pPr lvl="1">
              <a:buNone/>
            </a:pPr>
            <a:r>
              <a:rPr lang="en-US" dirty="0" smtClean="0"/>
              <a:t>How do you plan to grow your nonprofit?</a:t>
            </a:r>
          </a:p>
          <a:p>
            <a:pPr lvl="1">
              <a:buNone/>
            </a:pPr>
            <a:r>
              <a:rPr lang="en-US" dirty="0" smtClean="0"/>
              <a:t>How much of your own time and money are you ready to invest?</a:t>
            </a:r>
          </a:p>
          <a:p>
            <a:pPr lvl="1">
              <a:buNone/>
            </a:pPr>
            <a:r>
              <a:rPr lang="en-US" dirty="0" smtClean="0"/>
              <a:t>What is the role of volunteers in your development plan?</a:t>
            </a:r>
          </a:p>
          <a:p>
            <a:endParaRPr lang="en-US" dirty="0"/>
          </a:p>
        </p:txBody>
      </p:sp>
      <p:sp>
        <p:nvSpPr>
          <p:cNvPr id="5" name="Slide Number Placeholder 4"/>
          <p:cNvSpPr>
            <a:spLocks noGrp="1"/>
          </p:cNvSpPr>
          <p:nvPr>
            <p:ph type="sldNum" sz="quarter" idx="12"/>
          </p:nvPr>
        </p:nvSpPr>
        <p:spPr/>
        <p:txBody>
          <a:bodyPr/>
          <a:lstStyle/>
          <a:p>
            <a:fld id="{6A670EDE-0F7F-4BEA-9A07-840700EB84AE}"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A2B Research and Development, LLC</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a:xfrm>
            <a:off x="457200" y="1609416"/>
            <a:ext cx="6781800" cy="2810184"/>
          </a:xfrm>
        </p:spPr>
        <p:txBody>
          <a:bodyPr/>
          <a:lstStyle/>
          <a:p>
            <a:pPr marL="0" indent="0">
              <a:buNone/>
            </a:pPr>
            <a:r>
              <a:rPr lang="en-US" dirty="0" smtClean="0"/>
              <a:t>Tom Hay, Ph.D.</a:t>
            </a:r>
          </a:p>
          <a:p>
            <a:pPr marL="0" indent="0">
              <a:buNone/>
            </a:pPr>
            <a:r>
              <a:rPr lang="en-US" dirty="0" smtClean="0"/>
              <a:t>A2B Research and Development, LLC</a:t>
            </a:r>
          </a:p>
          <a:p>
            <a:pPr marL="0" indent="0">
              <a:buNone/>
            </a:pPr>
            <a:r>
              <a:rPr lang="en-US" dirty="0" smtClean="0"/>
              <a:t>Website: </a:t>
            </a:r>
            <a:r>
              <a:rPr lang="en-US" dirty="0" smtClean="0">
                <a:hlinkClick r:id="rId3"/>
              </a:rPr>
              <a:t>www.a2brd.com</a:t>
            </a:r>
            <a:r>
              <a:rPr lang="en-US" dirty="0" smtClean="0"/>
              <a:t> </a:t>
            </a:r>
          </a:p>
          <a:p>
            <a:pPr marL="0" indent="0">
              <a:buNone/>
            </a:pPr>
            <a:r>
              <a:rPr lang="en-US" dirty="0" smtClean="0"/>
              <a:t>E-mail: </a:t>
            </a:r>
            <a:r>
              <a:rPr lang="en-US" dirty="0" smtClean="0">
                <a:hlinkClick r:id="rId4"/>
              </a:rPr>
              <a:t>tomhay@verizon.net</a:t>
            </a:r>
            <a:endParaRPr lang="en-US" dirty="0" smtClean="0"/>
          </a:p>
          <a:p>
            <a:pPr marL="0" indent="0">
              <a:buNone/>
            </a:pPr>
            <a:r>
              <a:rPr lang="en-US" dirty="0" smtClean="0"/>
              <a:t>Office: 703-672-6033</a:t>
            </a:r>
          </a:p>
        </p:txBody>
      </p:sp>
      <p:sp>
        <p:nvSpPr>
          <p:cNvPr id="5" name="Slide Number Placeholder 4"/>
          <p:cNvSpPr>
            <a:spLocks noGrp="1"/>
          </p:cNvSpPr>
          <p:nvPr>
            <p:ph type="sldNum" sz="quarter" idx="12"/>
          </p:nvPr>
        </p:nvSpPr>
        <p:spPr/>
        <p:txBody>
          <a:bodyPr/>
          <a:lstStyle/>
          <a:p>
            <a:fld id="{6A670EDE-0F7F-4BEA-9A07-840700EB84AE}" type="slidenum">
              <a:rPr lang="en-US" smtClean="0"/>
              <a:pPr/>
              <a:t>43</a:t>
            </a:fld>
            <a:endParaRPr lang="en-US"/>
          </a:p>
        </p:txBody>
      </p:sp>
      <p:pic>
        <p:nvPicPr>
          <p:cNvPr id="2050" name="Picture 2" descr="Beetles_A2B"/>
          <p:cNvPicPr>
            <a:picLocks noChangeAspect="1" noChangeArrowheads="1"/>
          </p:cNvPicPr>
          <p:nvPr/>
        </p:nvPicPr>
        <p:blipFill>
          <a:blip r:embed="rId5" cstate="print">
            <a:extLst>
              <a:ext uri="{28A0092B-C50C-407E-A947-70E740481C1C}">
                <a14:useLocalDpi xmlns:a14="http://schemas.microsoft.com/office/drawing/2010/main" xmlns="" val="0"/>
              </a:ext>
            </a:extLst>
          </a:blip>
          <a:srcRect r="62593"/>
          <a:stretch>
            <a:fillRect/>
          </a:stretch>
        </p:blipFill>
        <p:spPr bwMode="auto">
          <a:xfrm>
            <a:off x="5257800" y="2514600"/>
            <a:ext cx="198742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r>
              <a:rPr lang="en-US" smtClean="0"/>
              <a:t>A2B Research and Development, LLC</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Planning Basics</a:t>
            </a:r>
            <a:endParaRPr lang="en-US" dirty="0"/>
          </a:p>
        </p:txBody>
      </p:sp>
      <p:sp>
        <p:nvSpPr>
          <p:cNvPr id="7" name="Subtitle 6"/>
          <p:cNvSpPr>
            <a:spLocks noGrp="1"/>
          </p:cNvSpPr>
          <p:nvPr>
            <p:ph type="subTitle" idx="1"/>
          </p:nvPr>
        </p:nvSpPr>
        <p:spPr>
          <a:xfrm>
            <a:off x="3124200" y="3539864"/>
            <a:ext cx="5345020" cy="1101248"/>
          </a:xfrm>
        </p:spPr>
        <p:txBody>
          <a:bodyPr>
            <a:normAutofit lnSpcReduction="10000"/>
          </a:bodyPr>
          <a:lstStyle/>
          <a:p>
            <a:r>
              <a:rPr lang="en-US" dirty="0" smtClean="0"/>
              <a:t>Jennifer L. Ayers, MPA, </a:t>
            </a:r>
          </a:p>
          <a:p>
            <a:r>
              <a:rPr lang="en-US" dirty="0" smtClean="0"/>
              <a:t>JL Ayers Consulting, LLC</a:t>
            </a:r>
          </a:p>
          <a:p>
            <a:r>
              <a:rPr lang="en-US" i="1" dirty="0" smtClean="0"/>
              <a:t>Solutions for Management</a:t>
            </a:r>
            <a:endParaRPr lang="en-US" i="1" dirty="0"/>
          </a:p>
        </p:txBody>
      </p:sp>
      <p:sp>
        <p:nvSpPr>
          <p:cNvPr id="5" name="Slide Number Placeholder 4"/>
          <p:cNvSpPr>
            <a:spLocks noGrp="1"/>
          </p:cNvSpPr>
          <p:nvPr>
            <p:ph type="sldNum" sz="quarter" idx="12"/>
          </p:nvPr>
        </p:nvSpPr>
        <p:spPr/>
        <p:txBody>
          <a:bodyPr/>
          <a:lstStyle/>
          <a:p>
            <a:fld id="{6A670EDE-0F7F-4BEA-9A07-840700EB84AE}" type="slidenum">
              <a:rPr lang="en-US" smtClean="0"/>
              <a:pPr/>
              <a:t>44</a:t>
            </a:fld>
            <a:endParaRPr lang="en-US"/>
          </a:p>
        </p:txBody>
      </p:sp>
      <p:pic>
        <p:nvPicPr>
          <p:cNvPr id="8" name="Picture 2" descr="http://www.stress-management-for-peak-performance.com/images/problem_solving_technique.jpg"/>
          <p:cNvPicPr>
            <a:picLocks noChangeAspect="1" noChangeArrowheads="1"/>
          </p:cNvPicPr>
          <p:nvPr/>
        </p:nvPicPr>
        <p:blipFill>
          <a:blip r:embed="rId3" cstate="print"/>
          <a:srcRect/>
          <a:stretch>
            <a:fillRect/>
          </a:stretch>
        </p:blipFill>
        <p:spPr bwMode="auto">
          <a:xfrm rot="20966232">
            <a:off x="410141" y="942534"/>
            <a:ext cx="3347025" cy="2290070"/>
          </a:xfrm>
          <a:prstGeom prst="rect">
            <a:avLst/>
          </a:prstGeom>
          <a:noFill/>
        </p:spPr>
      </p:pic>
      <p:sp>
        <p:nvSpPr>
          <p:cNvPr id="9" name="Footer Placeholder 8"/>
          <p:cNvSpPr>
            <a:spLocks noGrp="1"/>
          </p:cNvSpPr>
          <p:nvPr>
            <p:ph type="ftr" sz="quarter" idx="11"/>
          </p:nvPr>
        </p:nvSpPr>
        <p:spPr/>
        <p:txBody>
          <a:bodyPr/>
          <a:lstStyle/>
          <a:p>
            <a:r>
              <a:rPr lang="en-US" smtClean="0"/>
              <a:t>JL Ayers Consulting, LLC</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4800600" cy="3657600"/>
          </a:xfrm>
        </p:spPr>
        <p:txBody>
          <a:bodyPr>
            <a:normAutofit/>
          </a:bodyPr>
          <a:lstStyle/>
          <a:p>
            <a:pPr>
              <a:buNone/>
            </a:pPr>
            <a:endParaRPr lang="en-US" dirty="0" smtClean="0"/>
          </a:p>
          <a:p>
            <a:pPr>
              <a:buNone/>
            </a:pPr>
            <a:endParaRPr lang="en-US" dirty="0" smtClean="0"/>
          </a:p>
          <a:p>
            <a:pPr algn="ctr">
              <a:buNone/>
            </a:pPr>
            <a:r>
              <a:rPr lang="en-US" dirty="0" smtClean="0"/>
              <a:t>a scheme or method of acting, doing, proceeding, making, etc., developed in advance:</a:t>
            </a:r>
          </a:p>
          <a:p>
            <a:pPr algn="ctr">
              <a:buNone/>
            </a:pPr>
            <a:r>
              <a:rPr lang="en-US" dirty="0" smtClean="0"/>
              <a:t> </a:t>
            </a:r>
            <a:r>
              <a:rPr lang="en-US" i="1" dirty="0" smtClean="0"/>
              <a:t>battle plans.</a:t>
            </a:r>
            <a:endParaRPr lang="en-US" dirty="0" smtClean="0"/>
          </a:p>
          <a:p>
            <a:pPr>
              <a:buNone/>
            </a:pPr>
            <a:endParaRPr lang="en-US" dirty="0"/>
          </a:p>
        </p:txBody>
      </p:sp>
      <p:sp>
        <p:nvSpPr>
          <p:cNvPr id="5" name="Slide Number Placeholder 4"/>
          <p:cNvSpPr>
            <a:spLocks noGrp="1"/>
          </p:cNvSpPr>
          <p:nvPr>
            <p:ph type="sldNum" sz="quarter" idx="12"/>
          </p:nvPr>
        </p:nvSpPr>
        <p:spPr/>
        <p:txBody>
          <a:bodyPr/>
          <a:lstStyle/>
          <a:p>
            <a:fld id="{6A670EDE-0F7F-4BEA-9A07-840700EB84AE}" type="slidenum">
              <a:rPr lang="en-US" smtClean="0"/>
              <a:pPr/>
              <a:t>45</a:t>
            </a:fld>
            <a:endParaRPr lang="en-US"/>
          </a:p>
        </p:txBody>
      </p:sp>
      <p:sp>
        <p:nvSpPr>
          <p:cNvPr id="8" name="Title 7"/>
          <p:cNvSpPr>
            <a:spLocks noGrp="1"/>
          </p:cNvSpPr>
          <p:nvPr>
            <p:ph type="title"/>
          </p:nvPr>
        </p:nvSpPr>
        <p:spPr>
          <a:xfrm>
            <a:off x="457200" y="320040"/>
            <a:ext cx="7239000" cy="899160"/>
          </a:xfrm>
        </p:spPr>
        <p:txBody>
          <a:bodyPr/>
          <a:lstStyle/>
          <a:p>
            <a:r>
              <a:rPr lang="en-US" dirty="0" smtClean="0"/>
              <a:t>Planning</a:t>
            </a:r>
            <a:endParaRPr lang="en-US" dirty="0"/>
          </a:p>
        </p:txBody>
      </p:sp>
      <p:pic>
        <p:nvPicPr>
          <p:cNvPr id="1026" name="Picture 2" descr="C:\Users\Jennifer and Stephen\AppData\Local\Microsoft\Windows\Temporary Internet Files\Content.IE5\7C3JZ1TB\MP900382747[1].jpg"/>
          <p:cNvPicPr>
            <a:picLocks noChangeAspect="1" noChangeArrowheads="1"/>
          </p:cNvPicPr>
          <p:nvPr/>
        </p:nvPicPr>
        <p:blipFill>
          <a:blip r:embed="rId3" cstate="print"/>
          <a:srcRect/>
          <a:stretch>
            <a:fillRect/>
          </a:stretch>
        </p:blipFill>
        <p:spPr bwMode="auto">
          <a:xfrm>
            <a:off x="5105400" y="2133600"/>
            <a:ext cx="277368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5"/>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and Planning</a:t>
            </a:r>
            <a:endParaRPr lang="en-US" dirty="0"/>
          </a:p>
        </p:txBody>
      </p:sp>
      <p:sp>
        <p:nvSpPr>
          <p:cNvPr id="3" name="Content Placeholder 2"/>
          <p:cNvSpPr>
            <a:spLocks noGrp="1"/>
          </p:cNvSpPr>
          <p:nvPr>
            <p:ph sz="quarter"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en-US" dirty="0" smtClean="0"/>
              <a:t>Outcome measures and benchmarks can be used motivate and inspire</a:t>
            </a:r>
          </a:p>
          <a:p>
            <a:r>
              <a:rPr lang="en-US" dirty="0" smtClean="0"/>
              <a:t>Keeps an organization focused on end goal</a:t>
            </a:r>
          </a:p>
          <a:p>
            <a:r>
              <a:rPr lang="en-US" dirty="0" smtClean="0"/>
              <a:t>Provides a shared vision and goal</a:t>
            </a:r>
          </a:p>
          <a:p>
            <a:r>
              <a:rPr lang="en-US" dirty="0" smtClean="0"/>
              <a:t>Carries over from year to year</a:t>
            </a:r>
          </a:p>
        </p:txBody>
      </p:sp>
      <p:sp>
        <p:nvSpPr>
          <p:cNvPr id="4" name="Content Placeholder 3"/>
          <p:cNvSpPr>
            <a:spLocks noGrp="1"/>
          </p:cNvSpPr>
          <p:nvPr>
            <p:ph sz="quarter" idx="2"/>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en-US" dirty="0" smtClean="0"/>
              <a:t>Creates buy-in </a:t>
            </a:r>
          </a:p>
          <a:p>
            <a:r>
              <a:rPr lang="en-US" dirty="0" smtClean="0"/>
              <a:t>Provides opportunity to establish a position</a:t>
            </a:r>
          </a:p>
          <a:p>
            <a:r>
              <a:rPr lang="en-US" dirty="0" smtClean="0"/>
              <a:t>Accountability- demonstrates who is responsible for execution</a:t>
            </a:r>
          </a:p>
          <a:p>
            <a:r>
              <a:rPr lang="en-US" dirty="0" smtClean="0"/>
              <a:t>Provides a reason for actions</a:t>
            </a:r>
          </a:p>
          <a:p>
            <a:r>
              <a:rPr lang="en-US" dirty="0" smtClean="0"/>
              <a:t>Allows for delegation &amp; empowerment </a:t>
            </a:r>
          </a:p>
          <a:p>
            <a:pPr>
              <a:buNone/>
            </a:pPr>
            <a:endParaRPr lang="en-US" dirty="0" smtClean="0"/>
          </a:p>
          <a:p>
            <a:endParaRPr lang="en-US" dirty="0"/>
          </a:p>
        </p:txBody>
      </p:sp>
      <p:sp>
        <p:nvSpPr>
          <p:cNvPr id="7" name="Slide Number Placeholder 6"/>
          <p:cNvSpPr>
            <a:spLocks noGrp="1"/>
          </p:cNvSpPr>
          <p:nvPr>
            <p:ph type="sldNum" sz="quarter" idx="12"/>
          </p:nvPr>
        </p:nvSpPr>
        <p:spPr/>
        <p:txBody>
          <a:bodyPr/>
          <a:lstStyle/>
          <a:p>
            <a:fld id="{6A670EDE-0F7F-4BEA-9A07-840700EB84AE}"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Plan</a:t>
            </a:r>
            <a:endParaRPr lang="en-US" dirty="0"/>
          </a:p>
        </p:txBody>
      </p:sp>
      <p:sp>
        <p:nvSpPr>
          <p:cNvPr id="4" name="Slide Number Placeholder 3"/>
          <p:cNvSpPr>
            <a:spLocks noGrp="1"/>
          </p:cNvSpPr>
          <p:nvPr>
            <p:ph type="sldNum" sz="quarter" idx="12"/>
          </p:nvPr>
        </p:nvSpPr>
        <p:spPr/>
        <p:txBody>
          <a:bodyPr>
            <a:normAutofit/>
          </a:bodyPr>
          <a:lstStyle/>
          <a:p>
            <a:fld id="{302B2641-D926-4BE3-8317-B6B99AAD3A74}" type="slidenum">
              <a:rPr lang="en-US" smtClean="0"/>
              <a:pPr/>
              <a:t>47</a:t>
            </a:fld>
            <a:endParaRPr lang="en-US"/>
          </a:p>
        </p:txBody>
      </p:sp>
      <p:sp>
        <p:nvSpPr>
          <p:cNvPr id="3" name="Content Placeholder 2"/>
          <p:cNvSpPr>
            <a:spLocks noGrp="1"/>
          </p:cNvSpPr>
          <p:nvPr>
            <p:ph sz="quarter" idx="1"/>
          </p:nvPr>
        </p:nvSpPr>
        <p:spPr>
          <a:xfrm>
            <a:off x="457200" y="1609416"/>
            <a:ext cx="6705600" cy="4562784"/>
          </a:xfrm>
        </p:spPr>
        <p:txBody>
          <a:bodyPr>
            <a:normAutofit lnSpcReduction="10000"/>
          </a:bodyPr>
          <a:lstStyle/>
          <a:p>
            <a:r>
              <a:rPr lang="en-US" dirty="0" smtClean="0"/>
              <a:t>Background and History</a:t>
            </a:r>
          </a:p>
          <a:p>
            <a:r>
              <a:rPr lang="en-US" i="1" u="sng" dirty="0" smtClean="0">
                <a:solidFill>
                  <a:srgbClr val="FF0000"/>
                </a:solidFill>
              </a:rPr>
              <a:t>Assessment or Evaluation or Environmental Scan</a:t>
            </a:r>
          </a:p>
          <a:p>
            <a:r>
              <a:rPr lang="en-US" dirty="0" smtClean="0">
                <a:solidFill>
                  <a:srgbClr val="0070C0"/>
                </a:solidFill>
              </a:rPr>
              <a:t>Vision</a:t>
            </a:r>
          </a:p>
          <a:p>
            <a:r>
              <a:rPr lang="en-US" dirty="0" smtClean="0">
                <a:solidFill>
                  <a:srgbClr val="0070C0"/>
                </a:solidFill>
              </a:rPr>
              <a:t>Mission</a:t>
            </a:r>
          </a:p>
          <a:p>
            <a:r>
              <a:rPr lang="en-US" dirty="0" smtClean="0">
                <a:solidFill>
                  <a:srgbClr val="0070C0"/>
                </a:solidFill>
              </a:rPr>
              <a:t>Values</a:t>
            </a:r>
          </a:p>
          <a:p>
            <a:r>
              <a:rPr lang="en-US" dirty="0" smtClean="0">
                <a:solidFill>
                  <a:srgbClr val="0070C0"/>
                </a:solidFill>
              </a:rPr>
              <a:t>Stakeholders</a:t>
            </a:r>
          </a:p>
          <a:p>
            <a:r>
              <a:rPr lang="en-US" dirty="0" smtClean="0">
                <a:solidFill>
                  <a:srgbClr val="0070C0"/>
                </a:solidFill>
              </a:rPr>
              <a:t>Goals and Objectives</a:t>
            </a:r>
          </a:p>
          <a:p>
            <a:r>
              <a:rPr lang="en-US" u="sng" dirty="0" smtClean="0"/>
              <a:t>Strategic Implementation Plan or Work Plan</a:t>
            </a:r>
          </a:p>
          <a:p>
            <a:endParaRPr lang="en-US" dirty="0"/>
          </a:p>
        </p:txBody>
      </p:sp>
      <p:sp>
        <p:nvSpPr>
          <p:cNvPr id="5" name="Footer Placeholder 4"/>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94360"/>
          </a:xfrm>
        </p:spPr>
        <p:txBody>
          <a:bodyPr>
            <a:normAutofit fontScale="90000"/>
          </a:bodyPr>
          <a:lstStyle/>
          <a:p>
            <a:r>
              <a:rPr lang="en-US" dirty="0" smtClean="0"/>
              <a:t>Overview of Planning Process</a:t>
            </a:r>
            <a:endParaRPr lang="en-US" dirty="0"/>
          </a:p>
        </p:txBody>
      </p:sp>
      <p:pic>
        <p:nvPicPr>
          <p:cNvPr id="1026" name="Picture 2"/>
          <p:cNvPicPr>
            <a:picLocks noGrp="1" noChangeAspect="1" noChangeArrowheads="1"/>
          </p:cNvPicPr>
          <p:nvPr>
            <p:ph sz="quarter" idx="2"/>
          </p:nvPr>
        </p:nvPicPr>
        <p:blipFill>
          <a:blip r:embed="rId3" cstate="print">
            <a:lum contrast="4000"/>
          </a:blip>
          <a:stretch>
            <a:fillRect/>
          </a:stretch>
        </p:blipFill>
        <p:spPr bwMode="auto">
          <a:xfrm rot="16200000">
            <a:off x="1409702" y="-38104"/>
            <a:ext cx="5410197" cy="792480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6A670EDE-0F7F-4BEA-9A07-840700EB84AE}"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normAutofit/>
          </a:bodyPr>
          <a:lstStyle/>
          <a:p>
            <a:fld id="{302B2641-D926-4BE3-8317-B6B99AAD3A74}" type="slidenum">
              <a:rPr lang="en-US" smtClean="0"/>
              <a:pPr/>
              <a:t>49</a:t>
            </a:fld>
            <a:endParaRPr lang="en-US"/>
          </a:p>
        </p:txBody>
      </p:sp>
      <p:sp>
        <p:nvSpPr>
          <p:cNvPr id="5" name="Content Placeholder 4"/>
          <p:cNvSpPr>
            <a:spLocks noGrp="1"/>
          </p:cNvSpPr>
          <p:nvPr>
            <p:ph sz="quarter" idx="1"/>
          </p:nvPr>
        </p:nvSpPr>
        <p:spPr>
          <a:xfrm>
            <a:off x="228600" y="1600200"/>
            <a:ext cx="4419600" cy="4626936"/>
          </a:xfrm>
        </p:spPr>
        <p:txBody>
          <a:bodyPr>
            <a:normAutofit fontScale="62500" lnSpcReduction="20000"/>
          </a:bodyPr>
          <a:lstStyle/>
          <a:p>
            <a:r>
              <a:rPr lang="en-US" dirty="0" smtClean="0"/>
              <a:t>If the vision is:</a:t>
            </a:r>
          </a:p>
          <a:p>
            <a:pPr lvl="1"/>
            <a:r>
              <a:rPr lang="en-US" dirty="0" smtClean="0"/>
              <a:t>Everyone in the city who wants an eye exam can have one.</a:t>
            </a:r>
          </a:p>
          <a:p>
            <a:r>
              <a:rPr lang="en-US" dirty="0" smtClean="0"/>
              <a:t>Then the mission is:   </a:t>
            </a:r>
          </a:p>
          <a:p>
            <a:pPr lvl="1"/>
            <a:r>
              <a:rPr lang="en-US" dirty="0" smtClean="0"/>
              <a:t>Provide eye exams to anyone who needs them.</a:t>
            </a:r>
          </a:p>
          <a:p>
            <a:r>
              <a:rPr lang="en-US" dirty="0" smtClean="0"/>
              <a:t>A goal may be:</a:t>
            </a:r>
          </a:p>
          <a:p>
            <a:pPr lvl="1"/>
            <a:r>
              <a:rPr lang="en-US" dirty="0" smtClean="0"/>
              <a:t>To double the number of people having eye exams annually.</a:t>
            </a:r>
          </a:p>
          <a:p>
            <a:r>
              <a:rPr lang="en-US" dirty="0" smtClean="0"/>
              <a:t> One objective may be:</a:t>
            </a:r>
          </a:p>
          <a:p>
            <a:pPr lvl="1"/>
            <a:r>
              <a:rPr lang="en-US" dirty="0" smtClean="0"/>
              <a:t>Increase volunteers to manage exam sites .</a:t>
            </a:r>
          </a:p>
          <a:p>
            <a:r>
              <a:rPr lang="en-US" dirty="0" smtClean="0"/>
              <a:t>To do this the projects may be:</a:t>
            </a:r>
          </a:p>
          <a:p>
            <a:pPr lvl="1"/>
            <a:r>
              <a:rPr lang="en-US" dirty="0" smtClean="0"/>
              <a:t>Advertise for qualified volunteers in local newspapers and online forums.</a:t>
            </a:r>
          </a:p>
          <a:p>
            <a:pPr lvl="1"/>
            <a:r>
              <a:rPr lang="en-US" dirty="0" smtClean="0"/>
              <a:t>Build relationships with community organizations  (name them).</a:t>
            </a:r>
          </a:p>
          <a:p>
            <a:pPr lvl="1"/>
            <a:r>
              <a:rPr lang="en-US" dirty="0" smtClean="0"/>
              <a:t>Hire a coordinator to build relationships in year one.</a:t>
            </a:r>
          </a:p>
          <a:p>
            <a:endParaRPr lang="en-US" dirty="0"/>
          </a:p>
        </p:txBody>
      </p:sp>
      <p:pic>
        <p:nvPicPr>
          <p:cNvPr id="4100" name="Picture 4" descr="C:\Users\Jennifer and Stephen\AppData\Local\Microsoft\Windows\Temporary Internet Files\Content.IE5\9KHGHBDO\MP900423100[1].jpg"/>
          <p:cNvPicPr>
            <a:picLocks noChangeAspect="1" noChangeArrowheads="1"/>
          </p:cNvPicPr>
          <p:nvPr/>
        </p:nvPicPr>
        <p:blipFill>
          <a:blip r:embed="rId3" cstate="print"/>
          <a:srcRect/>
          <a:stretch>
            <a:fillRect/>
          </a:stretch>
        </p:blipFill>
        <p:spPr bwMode="auto">
          <a:xfrm>
            <a:off x="5105400" y="2700932"/>
            <a:ext cx="2604796" cy="1794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5"/>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Test- Governance</a:t>
            </a:r>
            <a:endParaRPr lang="en-US" dirty="0"/>
          </a:p>
        </p:txBody>
      </p:sp>
      <p:sp>
        <p:nvSpPr>
          <p:cNvPr id="3" name="Content Placeholder 2"/>
          <p:cNvSpPr>
            <a:spLocks noGrp="1"/>
          </p:cNvSpPr>
          <p:nvPr>
            <p:ph idx="1"/>
          </p:nvPr>
        </p:nvSpPr>
        <p:spPr/>
        <p:txBody>
          <a:bodyPr/>
          <a:lstStyle/>
          <a:p>
            <a:r>
              <a:rPr lang="en-US" dirty="0" smtClean="0"/>
              <a:t>Elect Officers</a:t>
            </a:r>
          </a:p>
          <a:p>
            <a:r>
              <a:rPr lang="en-US" dirty="0" smtClean="0"/>
              <a:t>Order of business</a:t>
            </a:r>
          </a:p>
          <a:p>
            <a:pPr lvl="1"/>
            <a:r>
              <a:rPr lang="en-US" dirty="0" smtClean="0"/>
              <a:t>How will decisions be made</a:t>
            </a:r>
          </a:p>
          <a:p>
            <a:r>
              <a:rPr lang="en-US" dirty="0" smtClean="0"/>
              <a:t>Key Committees</a:t>
            </a:r>
          </a:p>
          <a:p>
            <a:pPr lvl="1"/>
            <a:r>
              <a:rPr lang="en-US" dirty="0" smtClean="0"/>
              <a:t>Audit/Finance</a:t>
            </a:r>
          </a:p>
          <a:p>
            <a:pPr lvl="1"/>
            <a:r>
              <a:rPr lang="en-US" dirty="0" smtClean="0"/>
              <a:t>Nominations</a:t>
            </a:r>
          </a:p>
          <a:p>
            <a:pPr lvl="1"/>
            <a:r>
              <a:rPr lang="en-US" dirty="0" smtClean="0"/>
              <a:t>Executive</a:t>
            </a:r>
          </a:p>
          <a:p>
            <a:pPr lvl="1">
              <a:buNone/>
            </a:pPr>
            <a:endParaRPr lang="en-US" dirty="0" smtClean="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6A670EDE-0F7F-4BEA-9A07-840700EB84AE}" type="slidenum">
              <a:rPr lang="en-US" smtClean="0"/>
              <a:pPr/>
              <a:t>5</a:t>
            </a:fld>
            <a:endParaRPr lang="en-US"/>
          </a:p>
        </p:txBody>
      </p:sp>
      <p:pic>
        <p:nvPicPr>
          <p:cNvPr id="5124" name="Picture 4" descr="C:\Users\Jennifer and Stephen\AppData\Local\Microsoft\Windows\Temporary Internet Files\Content.IE5\LA8WIFZ3\MC900282022[1].wmf"/>
          <p:cNvPicPr>
            <a:picLocks noChangeAspect="1" noChangeArrowheads="1"/>
          </p:cNvPicPr>
          <p:nvPr/>
        </p:nvPicPr>
        <p:blipFill>
          <a:blip r:embed="rId3" cstate="print"/>
          <a:srcRect/>
          <a:stretch>
            <a:fillRect/>
          </a:stretch>
        </p:blipFill>
        <p:spPr bwMode="auto">
          <a:xfrm>
            <a:off x="3429000" y="3657600"/>
            <a:ext cx="3848179" cy="2010271"/>
          </a:xfrm>
          <a:prstGeom prst="rect">
            <a:avLst/>
          </a:prstGeom>
          <a:noFill/>
        </p:spPr>
      </p:pic>
      <p:sp>
        <p:nvSpPr>
          <p:cNvPr id="7" name="Footer Placeholder 6"/>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Free Eye Exams</a:t>
            </a:r>
            <a:endParaRPr lang="en-US" dirty="0"/>
          </a:p>
        </p:txBody>
      </p:sp>
      <p:graphicFrame>
        <p:nvGraphicFramePr>
          <p:cNvPr id="4" name="Content Placeholder 3"/>
          <p:cNvGraphicFramePr>
            <a:graphicFrameLocks noGrp="1"/>
          </p:cNvGraphicFramePr>
          <p:nvPr>
            <p:ph sz="quarter" idx="1"/>
          </p:nvPr>
        </p:nvGraphicFramePr>
        <p:xfrm>
          <a:off x="304800" y="1676401"/>
          <a:ext cx="7391400" cy="4724400"/>
        </p:xfrm>
        <a:graphic>
          <a:graphicData uri="http://schemas.openxmlformats.org/drawingml/2006/table">
            <a:tbl>
              <a:tblPr firstRow="1" bandRow="1">
                <a:tableStyleId>{5C22544A-7EE6-4342-B048-85BDC9FD1C3A}</a:tableStyleId>
              </a:tblPr>
              <a:tblGrid>
                <a:gridCol w="913544"/>
                <a:gridCol w="1328791"/>
                <a:gridCol w="1827088"/>
                <a:gridCol w="1645577"/>
                <a:gridCol w="1676400"/>
              </a:tblGrid>
              <a:tr h="427676">
                <a:tc>
                  <a:txBody>
                    <a:bodyPr/>
                    <a:lstStyle/>
                    <a:p>
                      <a:pPr marL="0" marR="0" algn="ctr">
                        <a:lnSpc>
                          <a:spcPts val="1455"/>
                        </a:lnSpc>
                        <a:spcBef>
                          <a:spcPts val="0"/>
                        </a:spcBef>
                        <a:spcAft>
                          <a:spcPts val="530"/>
                        </a:spcAft>
                      </a:pPr>
                      <a:r>
                        <a:rPr lang="en-US" sz="1100" b="1" dirty="0">
                          <a:solidFill>
                            <a:srgbClr val="333333"/>
                          </a:solidFill>
                          <a:latin typeface="Euphemia"/>
                          <a:ea typeface="Times New Roman"/>
                        </a:rPr>
                        <a:t>Program</a:t>
                      </a:r>
                      <a:endParaRPr lang="en-US" sz="1100" dirty="0">
                        <a:latin typeface="Calibri"/>
                        <a:ea typeface="Times New Roman"/>
                      </a:endParaRPr>
                    </a:p>
                  </a:txBody>
                  <a:tcPr marL="68580" marR="68580" marT="0" marB="0"/>
                </a:tc>
                <a:tc>
                  <a:txBody>
                    <a:bodyPr/>
                    <a:lstStyle/>
                    <a:p>
                      <a:pPr marL="0" marR="0" algn="ctr">
                        <a:lnSpc>
                          <a:spcPts val="1455"/>
                        </a:lnSpc>
                        <a:spcBef>
                          <a:spcPts val="0"/>
                        </a:spcBef>
                        <a:spcAft>
                          <a:spcPts val="530"/>
                        </a:spcAft>
                      </a:pPr>
                      <a:r>
                        <a:rPr lang="en-US" sz="1100" b="1">
                          <a:solidFill>
                            <a:srgbClr val="333333"/>
                          </a:solidFill>
                          <a:latin typeface="Euphemia"/>
                          <a:ea typeface="Times New Roman"/>
                        </a:rPr>
                        <a:t>Goals</a:t>
                      </a:r>
                      <a:endParaRPr lang="en-US" sz="1100">
                        <a:latin typeface="Calibri"/>
                        <a:ea typeface="Times New Roman"/>
                      </a:endParaRPr>
                    </a:p>
                  </a:txBody>
                  <a:tcPr marL="68580" marR="68580" marT="0" marB="0"/>
                </a:tc>
                <a:tc>
                  <a:txBody>
                    <a:bodyPr/>
                    <a:lstStyle/>
                    <a:p>
                      <a:pPr marL="0" marR="0" algn="ctr">
                        <a:lnSpc>
                          <a:spcPts val="1455"/>
                        </a:lnSpc>
                        <a:spcBef>
                          <a:spcPts val="0"/>
                        </a:spcBef>
                        <a:spcAft>
                          <a:spcPts val="530"/>
                        </a:spcAft>
                      </a:pPr>
                      <a:r>
                        <a:rPr lang="en-US" sz="1100" b="1">
                          <a:solidFill>
                            <a:srgbClr val="333333"/>
                          </a:solidFill>
                          <a:latin typeface="Euphemia"/>
                          <a:ea typeface="Times New Roman"/>
                        </a:rPr>
                        <a:t>Objectives </a:t>
                      </a:r>
                      <a:endParaRPr lang="en-US" sz="1100">
                        <a:latin typeface="Calibri"/>
                        <a:ea typeface="Times New Roman"/>
                      </a:endParaRPr>
                    </a:p>
                  </a:txBody>
                  <a:tcPr marL="68580" marR="68580" marT="0" marB="0"/>
                </a:tc>
                <a:tc>
                  <a:txBody>
                    <a:bodyPr/>
                    <a:lstStyle/>
                    <a:p>
                      <a:pPr marL="0" marR="0" algn="ctr">
                        <a:lnSpc>
                          <a:spcPts val="1455"/>
                        </a:lnSpc>
                        <a:spcBef>
                          <a:spcPts val="0"/>
                        </a:spcBef>
                        <a:spcAft>
                          <a:spcPts val="530"/>
                        </a:spcAft>
                      </a:pPr>
                      <a:r>
                        <a:rPr lang="en-US" sz="1100" b="1" dirty="0">
                          <a:solidFill>
                            <a:srgbClr val="333333"/>
                          </a:solidFill>
                          <a:latin typeface="Euphemia"/>
                          <a:ea typeface="Times New Roman"/>
                        </a:rPr>
                        <a:t>Measures</a:t>
                      </a:r>
                      <a:endParaRPr lang="en-US" sz="1100" dirty="0">
                        <a:latin typeface="Calibri"/>
                        <a:ea typeface="Times New Roman"/>
                      </a:endParaRPr>
                    </a:p>
                  </a:txBody>
                  <a:tcPr marL="68580" marR="68580" marT="0" marB="0"/>
                </a:tc>
                <a:tc>
                  <a:txBody>
                    <a:bodyPr/>
                    <a:lstStyle/>
                    <a:p>
                      <a:pPr marL="0" marR="0" algn="ctr">
                        <a:lnSpc>
                          <a:spcPts val="1455"/>
                        </a:lnSpc>
                        <a:spcBef>
                          <a:spcPts val="0"/>
                        </a:spcBef>
                        <a:spcAft>
                          <a:spcPts val="530"/>
                        </a:spcAft>
                      </a:pPr>
                      <a:r>
                        <a:rPr lang="en-US" sz="1100" b="1" dirty="0" smtClean="0">
                          <a:solidFill>
                            <a:srgbClr val="333333"/>
                          </a:solidFill>
                          <a:latin typeface="Euphemia"/>
                          <a:ea typeface="Times New Roman"/>
                        </a:rPr>
                        <a:t>Program</a:t>
                      </a:r>
                      <a:r>
                        <a:rPr lang="en-US" sz="1100" b="1" baseline="0" dirty="0" smtClean="0">
                          <a:solidFill>
                            <a:srgbClr val="333333"/>
                          </a:solidFill>
                          <a:latin typeface="Euphemia"/>
                          <a:ea typeface="Times New Roman"/>
                        </a:rPr>
                        <a:t> Projects</a:t>
                      </a:r>
                      <a:endParaRPr lang="en-US" sz="1100" dirty="0">
                        <a:latin typeface="Calibri"/>
                        <a:ea typeface="Times New Roman"/>
                      </a:endParaRPr>
                    </a:p>
                  </a:txBody>
                  <a:tcPr marL="68580" marR="68580" marT="0" marB="0"/>
                </a:tc>
              </a:tr>
              <a:tr h="4296724">
                <a:tc>
                  <a:txBody>
                    <a:bodyPr/>
                    <a:lstStyle/>
                    <a:p>
                      <a:pPr marL="0" marR="0">
                        <a:lnSpc>
                          <a:spcPts val="1455"/>
                        </a:lnSpc>
                        <a:spcBef>
                          <a:spcPts val="0"/>
                        </a:spcBef>
                        <a:spcAft>
                          <a:spcPts val="530"/>
                        </a:spcAft>
                      </a:pPr>
                      <a:r>
                        <a:rPr lang="en-US" sz="1100" dirty="0" smtClean="0">
                          <a:solidFill>
                            <a:srgbClr val="333333"/>
                          </a:solidFill>
                          <a:latin typeface="Euphemia"/>
                          <a:ea typeface="Times New Roman"/>
                        </a:rPr>
                        <a:t>Free Eye Exam</a:t>
                      </a:r>
                      <a:r>
                        <a:rPr lang="en-US" sz="1100" baseline="0" dirty="0" smtClean="0">
                          <a:solidFill>
                            <a:srgbClr val="333333"/>
                          </a:solidFill>
                          <a:latin typeface="Euphemia"/>
                          <a:ea typeface="Times New Roman"/>
                        </a:rPr>
                        <a:t> Clinics</a:t>
                      </a:r>
                      <a:endParaRPr lang="en-US" sz="1100" dirty="0">
                        <a:latin typeface="Calibri"/>
                        <a:ea typeface="Times New Roman"/>
                      </a:endParaRPr>
                    </a:p>
                  </a:txBody>
                  <a:tcPr marL="68580" marR="68580" marT="0" marB="0"/>
                </a:tc>
                <a:tc>
                  <a:txBody>
                    <a:bodyPr/>
                    <a:lstStyle/>
                    <a:p>
                      <a:pPr marL="0" marR="0">
                        <a:lnSpc>
                          <a:spcPts val="1455"/>
                        </a:lnSpc>
                        <a:spcBef>
                          <a:spcPts val="0"/>
                        </a:spcBef>
                        <a:spcAft>
                          <a:spcPts val="530"/>
                        </a:spcAft>
                      </a:pPr>
                      <a:r>
                        <a:rPr lang="en-US" sz="1100" dirty="0" smtClean="0">
                          <a:solidFill>
                            <a:srgbClr val="333333"/>
                          </a:solidFill>
                          <a:latin typeface="Euphemia"/>
                          <a:ea typeface="Times New Roman"/>
                        </a:rPr>
                        <a:t>Increase the number of people receiving</a:t>
                      </a:r>
                      <a:r>
                        <a:rPr lang="en-US" sz="1100" baseline="0" dirty="0" smtClean="0">
                          <a:solidFill>
                            <a:srgbClr val="333333"/>
                          </a:solidFill>
                          <a:latin typeface="Euphemia"/>
                          <a:ea typeface="Times New Roman"/>
                        </a:rPr>
                        <a:t> free eye exams</a:t>
                      </a:r>
                      <a:endParaRPr lang="en-US" sz="1100" dirty="0">
                        <a:latin typeface="Calibri"/>
                        <a:ea typeface="Times New Roman"/>
                      </a:endParaRPr>
                    </a:p>
                  </a:txBody>
                  <a:tcPr marL="68580" marR="68580" marT="0" marB="0"/>
                </a:tc>
                <a:tc>
                  <a:txBody>
                    <a:bodyPr/>
                    <a:lstStyle/>
                    <a:p>
                      <a:pPr marL="0" marR="0">
                        <a:lnSpc>
                          <a:spcPts val="1455"/>
                        </a:lnSpc>
                        <a:spcBef>
                          <a:spcPts val="0"/>
                        </a:spcBef>
                        <a:spcAft>
                          <a:spcPts val="530"/>
                        </a:spcAft>
                        <a:buFont typeface="Arial" pitchFamily="34" charset="0"/>
                        <a:buChar char="•"/>
                      </a:pPr>
                      <a:r>
                        <a:rPr lang="en-US" sz="1100" dirty="0">
                          <a:solidFill>
                            <a:srgbClr val="333333"/>
                          </a:solidFill>
                          <a:latin typeface="Euphemia"/>
                          <a:ea typeface="Times New Roman"/>
                        </a:rPr>
                        <a:t>Make it a valuable experience for participants</a:t>
                      </a:r>
                      <a:endParaRPr lang="en-US" sz="1100" dirty="0">
                        <a:latin typeface="Calibri"/>
                        <a:ea typeface="Times New Roman"/>
                      </a:endParaRPr>
                    </a:p>
                    <a:p>
                      <a:pPr marL="0" marR="0">
                        <a:lnSpc>
                          <a:spcPts val="1455"/>
                        </a:lnSpc>
                        <a:spcBef>
                          <a:spcPts val="0"/>
                        </a:spcBef>
                        <a:spcAft>
                          <a:spcPts val="530"/>
                        </a:spcAft>
                        <a:buFont typeface="Arial" pitchFamily="34" charset="0"/>
                        <a:buChar char="•"/>
                      </a:pPr>
                      <a:r>
                        <a:rPr lang="en-US" sz="1100" dirty="0" smtClean="0">
                          <a:solidFill>
                            <a:srgbClr val="333333"/>
                          </a:solidFill>
                          <a:latin typeface="Euphemia"/>
                          <a:ea typeface="Times New Roman"/>
                        </a:rPr>
                        <a:t>Increase</a:t>
                      </a:r>
                      <a:r>
                        <a:rPr lang="en-US" sz="1100" baseline="0" dirty="0" smtClean="0">
                          <a:solidFill>
                            <a:srgbClr val="333333"/>
                          </a:solidFill>
                          <a:latin typeface="Euphemia"/>
                          <a:ea typeface="Times New Roman"/>
                        </a:rPr>
                        <a:t> the number of volunteers providing exams</a:t>
                      </a:r>
                      <a:endParaRPr lang="en-US" sz="1100" dirty="0">
                        <a:latin typeface="Calibri"/>
                        <a:ea typeface="Times New Roman"/>
                      </a:endParaRPr>
                    </a:p>
                    <a:p>
                      <a:pPr marL="0" marR="0">
                        <a:lnSpc>
                          <a:spcPts val="1455"/>
                        </a:lnSpc>
                        <a:spcBef>
                          <a:spcPts val="0"/>
                        </a:spcBef>
                        <a:spcAft>
                          <a:spcPts val="530"/>
                        </a:spcAft>
                        <a:buFont typeface="Arial" pitchFamily="34" charset="0"/>
                        <a:buChar char="•"/>
                      </a:pPr>
                      <a:r>
                        <a:rPr lang="en-US" sz="1100" dirty="0" smtClean="0">
                          <a:solidFill>
                            <a:srgbClr val="333333"/>
                          </a:solidFill>
                          <a:latin typeface="Euphemia"/>
                          <a:ea typeface="Times New Roman"/>
                        </a:rPr>
                        <a:t>Raise money to </a:t>
                      </a:r>
                      <a:r>
                        <a:rPr lang="en-US" sz="1100" baseline="0" dirty="0" smtClean="0">
                          <a:solidFill>
                            <a:srgbClr val="333333"/>
                          </a:solidFill>
                          <a:latin typeface="Euphemia"/>
                          <a:ea typeface="Times New Roman"/>
                        </a:rPr>
                        <a:t>cover expenses associated with manager and coordinator, equipment and advertising</a:t>
                      </a:r>
                      <a:endParaRPr lang="en-US" sz="1100" dirty="0">
                        <a:latin typeface="Calibri"/>
                        <a:ea typeface="Times New Roman"/>
                      </a:endParaRPr>
                    </a:p>
                    <a:p>
                      <a:pPr marL="0" marR="0">
                        <a:lnSpc>
                          <a:spcPts val="1455"/>
                        </a:lnSpc>
                        <a:spcBef>
                          <a:spcPts val="0"/>
                        </a:spcBef>
                        <a:spcAft>
                          <a:spcPts val="530"/>
                        </a:spcAft>
                        <a:buFont typeface="Arial" pitchFamily="34" charset="0"/>
                        <a:buChar char="•"/>
                      </a:pPr>
                      <a:r>
                        <a:rPr lang="en-US" sz="1100" dirty="0" smtClean="0">
                          <a:solidFill>
                            <a:srgbClr val="333333"/>
                          </a:solidFill>
                          <a:latin typeface="Euphemia"/>
                          <a:ea typeface="Times New Roman"/>
                        </a:rPr>
                        <a:t>Ensure</a:t>
                      </a:r>
                      <a:r>
                        <a:rPr lang="en-US" sz="1100" baseline="0" dirty="0" smtClean="0">
                          <a:solidFill>
                            <a:srgbClr val="333333"/>
                          </a:solidFill>
                          <a:latin typeface="Euphemia"/>
                          <a:ea typeface="Times New Roman"/>
                        </a:rPr>
                        <a:t> people in need of eye exam know about the program</a:t>
                      </a:r>
                      <a:endParaRPr lang="en-US" sz="1100" dirty="0">
                        <a:latin typeface="Calibri"/>
                        <a:ea typeface="Times New Roman"/>
                      </a:endParaRPr>
                    </a:p>
                  </a:txBody>
                  <a:tcPr marL="68580" marR="68580" marT="0" marB="0"/>
                </a:tc>
                <a:tc>
                  <a:txBody>
                    <a:bodyPr/>
                    <a:lstStyle/>
                    <a:p>
                      <a:pPr marL="0" marR="0">
                        <a:lnSpc>
                          <a:spcPts val="1455"/>
                        </a:lnSpc>
                        <a:spcBef>
                          <a:spcPts val="0"/>
                        </a:spcBef>
                        <a:spcAft>
                          <a:spcPts val="530"/>
                        </a:spcAft>
                        <a:buFont typeface="Arial" pitchFamily="34" charset="0"/>
                        <a:buChar char="•"/>
                      </a:pPr>
                      <a:r>
                        <a:rPr lang="en-US" sz="1100" dirty="0">
                          <a:solidFill>
                            <a:srgbClr val="333333"/>
                          </a:solidFill>
                          <a:latin typeface="Euphemia"/>
                          <a:ea typeface="Times New Roman"/>
                        </a:rPr>
                        <a:t>Follow-up surveys to organizations </a:t>
                      </a:r>
                      <a:r>
                        <a:rPr lang="en-US" sz="1100" dirty="0" smtClean="0">
                          <a:solidFill>
                            <a:srgbClr val="333333"/>
                          </a:solidFill>
                          <a:latin typeface="Euphemia"/>
                          <a:ea typeface="Times New Roman"/>
                        </a:rPr>
                        <a:t>using our  volunteers</a:t>
                      </a:r>
                      <a:endParaRPr lang="en-US" sz="1100" dirty="0">
                        <a:latin typeface="Calibri"/>
                        <a:ea typeface="Times New Roman"/>
                      </a:endParaRPr>
                    </a:p>
                    <a:p>
                      <a:pPr marL="0" marR="0">
                        <a:lnSpc>
                          <a:spcPts val="1455"/>
                        </a:lnSpc>
                        <a:spcBef>
                          <a:spcPts val="0"/>
                        </a:spcBef>
                        <a:spcAft>
                          <a:spcPts val="530"/>
                        </a:spcAft>
                        <a:buFont typeface="Arial" pitchFamily="34" charset="0"/>
                        <a:buChar char="•"/>
                      </a:pPr>
                      <a:r>
                        <a:rPr lang="en-US" sz="1100" dirty="0" smtClean="0">
                          <a:solidFill>
                            <a:srgbClr val="333333"/>
                          </a:solidFill>
                          <a:latin typeface="Euphemia"/>
                          <a:ea typeface="Times New Roman"/>
                        </a:rPr>
                        <a:t>Increase</a:t>
                      </a:r>
                      <a:r>
                        <a:rPr lang="en-US" sz="1100" baseline="0" dirty="0" smtClean="0">
                          <a:solidFill>
                            <a:srgbClr val="333333"/>
                          </a:solidFill>
                          <a:latin typeface="Euphemia"/>
                          <a:ea typeface="Times New Roman"/>
                        </a:rPr>
                        <a:t> volunteers by 5%</a:t>
                      </a:r>
                    </a:p>
                    <a:p>
                      <a:pPr marL="0" marR="0">
                        <a:lnSpc>
                          <a:spcPts val="1455"/>
                        </a:lnSpc>
                        <a:spcBef>
                          <a:spcPts val="0"/>
                        </a:spcBef>
                        <a:spcAft>
                          <a:spcPts val="530"/>
                        </a:spcAft>
                        <a:buFont typeface="Arial" pitchFamily="34" charset="0"/>
                        <a:buChar char="•"/>
                      </a:pPr>
                      <a:endParaRPr lang="en-US" sz="1100" baseline="0" dirty="0" smtClean="0">
                        <a:solidFill>
                          <a:srgbClr val="333333"/>
                        </a:solidFill>
                        <a:latin typeface="Euphemia"/>
                        <a:ea typeface="Times New Roman"/>
                      </a:endParaRPr>
                    </a:p>
                    <a:p>
                      <a:pPr marL="0" marR="0">
                        <a:lnSpc>
                          <a:spcPts val="1455"/>
                        </a:lnSpc>
                        <a:spcBef>
                          <a:spcPts val="0"/>
                        </a:spcBef>
                        <a:spcAft>
                          <a:spcPts val="530"/>
                        </a:spcAft>
                        <a:buFont typeface="Arial" pitchFamily="34" charset="0"/>
                        <a:buChar char="•"/>
                      </a:pPr>
                      <a:r>
                        <a:rPr lang="en-US" sz="1100" baseline="0" dirty="0" smtClean="0">
                          <a:solidFill>
                            <a:srgbClr val="333333"/>
                          </a:solidFill>
                          <a:latin typeface="Euphemia"/>
                          <a:ea typeface="Times New Roman"/>
                        </a:rPr>
                        <a:t>$100,000 is needed to operate to cover costs</a:t>
                      </a:r>
                    </a:p>
                    <a:p>
                      <a:pPr marL="0" marR="0">
                        <a:lnSpc>
                          <a:spcPts val="1455"/>
                        </a:lnSpc>
                        <a:spcBef>
                          <a:spcPts val="0"/>
                        </a:spcBef>
                        <a:spcAft>
                          <a:spcPts val="530"/>
                        </a:spcAft>
                        <a:buFont typeface="Arial" pitchFamily="34" charset="0"/>
                        <a:buChar char="•"/>
                      </a:pPr>
                      <a:r>
                        <a:rPr lang="en-US" sz="1100" baseline="0" dirty="0" smtClean="0">
                          <a:solidFill>
                            <a:srgbClr val="333333"/>
                          </a:solidFill>
                          <a:latin typeface="Euphemia"/>
                          <a:ea typeface="Times New Roman"/>
                        </a:rPr>
                        <a:t>Measure the number of organizations who agree to post notices</a:t>
                      </a:r>
                    </a:p>
                  </a:txBody>
                  <a:tcPr marL="68580" marR="68580" marT="0" marB="0"/>
                </a:tc>
                <a:tc>
                  <a:txBody>
                    <a:bodyPr/>
                    <a:lstStyle/>
                    <a:p>
                      <a:pPr marL="0" marR="0">
                        <a:lnSpc>
                          <a:spcPts val="1455"/>
                        </a:lnSpc>
                        <a:spcBef>
                          <a:spcPts val="0"/>
                        </a:spcBef>
                        <a:spcAft>
                          <a:spcPts val="530"/>
                        </a:spcAft>
                        <a:buFont typeface="Arial" pitchFamily="34" charset="0"/>
                        <a:buChar char="•"/>
                      </a:pPr>
                      <a:r>
                        <a:rPr kumimoji="0" lang="en-US" sz="1100" kern="1200" dirty="0" smtClean="0">
                          <a:solidFill>
                            <a:schemeClr val="dk1"/>
                          </a:solidFill>
                          <a:latin typeface="Euphemia" pitchFamily="34" charset="0"/>
                          <a:ea typeface="+mn-ea"/>
                          <a:cs typeface="+mn-cs"/>
                        </a:rPr>
                        <a:t>Supervise exams, administer follow-up survey, and share results</a:t>
                      </a:r>
                    </a:p>
                    <a:p>
                      <a:pPr marL="0" marR="0">
                        <a:lnSpc>
                          <a:spcPts val="1455"/>
                        </a:lnSpc>
                        <a:spcBef>
                          <a:spcPts val="0"/>
                        </a:spcBef>
                        <a:spcAft>
                          <a:spcPts val="530"/>
                        </a:spcAft>
                        <a:buFont typeface="Arial" pitchFamily="34" charset="0"/>
                        <a:buChar char="•"/>
                      </a:pPr>
                      <a:r>
                        <a:rPr lang="en-US" sz="1100" dirty="0" smtClean="0">
                          <a:solidFill>
                            <a:srgbClr val="333333"/>
                          </a:solidFill>
                          <a:latin typeface="Euphemia"/>
                          <a:ea typeface="Times New Roman"/>
                        </a:rPr>
                        <a:t>Advertise</a:t>
                      </a:r>
                      <a:r>
                        <a:rPr lang="en-US" sz="1100" baseline="0" dirty="0" smtClean="0">
                          <a:solidFill>
                            <a:srgbClr val="333333"/>
                          </a:solidFill>
                          <a:latin typeface="Euphemia"/>
                          <a:ea typeface="Times New Roman"/>
                        </a:rPr>
                        <a:t> need for volunteers in regular communications</a:t>
                      </a:r>
                      <a:endParaRPr lang="en-US" sz="1100" dirty="0" smtClean="0">
                        <a:solidFill>
                          <a:srgbClr val="333333"/>
                        </a:solidFill>
                        <a:latin typeface="Euphemia"/>
                        <a:ea typeface="Times New Roman"/>
                      </a:endParaRPr>
                    </a:p>
                    <a:p>
                      <a:pPr marL="0" marR="0">
                        <a:lnSpc>
                          <a:spcPts val="1455"/>
                        </a:lnSpc>
                        <a:spcBef>
                          <a:spcPts val="0"/>
                        </a:spcBef>
                        <a:spcAft>
                          <a:spcPts val="530"/>
                        </a:spcAft>
                        <a:buFont typeface="Arial" pitchFamily="34" charset="0"/>
                        <a:buChar char="•"/>
                        <a:tabLst>
                          <a:tab pos="1988185" algn="l"/>
                        </a:tabLst>
                      </a:pPr>
                      <a:r>
                        <a:rPr lang="en-US" sz="1100" baseline="0" dirty="0" smtClean="0">
                          <a:solidFill>
                            <a:srgbClr val="333333"/>
                          </a:solidFill>
                          <a:latin typeface="Euphemia"/>
                          <a:ea typeface="Times New Roman"/>
                        </a:rPr>
                        <a:t>Work with development committee on a capital campaign to start in first quarter.  </a:t>
                      </a:r>
                      <a:endParaRPr lang="en-US" sz="1100" dirty="0" smtClean="0">
                        <a:solidFill>
                          <a:srgbClr val="333333"/>
                        </a:solidFill>
                        <a:latin typeface="Euphemia"/>
                        <a:ea typeface="Times New Roman"/>
                      </a:endParaRPr>
                    </a:p>
                    <a:p>
                      <a:pPr marL="0" marR="0">
                        <a:lnSpc>
                          <a:spcPts val="1455"/>
                        </a:lnSpc>
                        <a:spcBef>
                          <a:spcPts val="0"/>
                        </a:spcBef>
                        <a:spcAft>
                          <a:spcPts val="530"/>
                        </a:spcAft>
                        <a:buFont typeface="Arial" pitchFamily="34" charset="0"/>
                        <a:buChar char="•"/>
                        <a:tabLst>
                          <a:tab pos="1988185" algn="l"/>
                        </a:tabLst>
                      </a:pPr>
                      <a:r>
                        <a:rPr lang="en-US" sz="1100" dirty="0" smtClean="0">
                          <a:solidFill>
                            <a:srgbClr val="333333"/>
                          </a:solidFill>
                          <a:latin typeface="Euphemia"/>
                          <a:ea typeface="Times New Roman"/>
                        </a:rPr>
                        <a:t>Increase</a:t>
                      </a:r>
                      <a:r>
                        <a:rPr lang="en-US" sz="1100" baseline="0" dirty="0" smtClean="0">
                          <a:solidFill>
                            <a:srgbClr val="333333"/>
                          </a:solidFill>
                          <a:latin typeface="Euphemia"/>
                          <a:ea typeface="Times New Roman"/>
                        </a:rPr>
                        <a:t> outreach to specific organizations, such as public health department, schools, recreation centers</a:t>
                      </a:r>
                      <a:endParaRPr lang="en-US" sz="1100" dirty="0" smtClean="0">
                        <a:solidFill>
                          <a:srgbClr val="333333"/>
                        </a:solidFill>
                        <a:latin typeface="Euphemia"/>
                        <a:ea typeface="Times New Roman"/>
                      </a:endParaRPr>
                    </a:p>
                    <a:p>
                      <a:pPr marL="0" marR="0">
                        <a:lnSpc>
                          <a:spcPts val="1455"/>
                        </a:lnSpc>
                        <a:spcBef>
                          <a:spcPts val="0"/>
                        </a:spcBef>
                        <a:spcAft>
                          <a:spcPts val="530"/>
                        </a:spcAft>
                        <a:tabLst>
                          <a:tab pos="1988185" algn="l"/>
                        </a:tabLst>
                      </a:pPr>
                      <a:endParaRPr kumimoji="0" lang="en-US" sz="1100" kern="1200" dirty="0" smtClean="0">
                        <a:solidFill>
                          <a:schemeClr val="dk1"/>
                        </a:solidFill>
                        <a:latin typeface="+mn-lt"/>
                        <a:ea typeface="+mn-ea"/>
                        <a:cs typeface="+mn-cs"/>
                      </a:endParaRPr>
                    </a:p>
                  </a:txBody>
                  <a:tcPr marL="68580" marR="68580" marT="0" marB="0"/>
                </a:tc>
              </a:tr>
            </a:tbl>
          </a:graphicData>
        </a:graphic>
      </p:graphicFrame>
      <p:sp>
        <p:nvSpPr>
          <p:cNvPr id="5" name="Slide Number Placeholder 4"/>
          <p:cNvSpPr>
            <a:spLocks noGrp="1"/>
          </p:cNvSpPr>
          <p:nvPr>
            <p:ph type="sldNum" sz="quarter" idx="4294967295"/>
          </p:nvPr>
        </p:nvSpPr>
        <p:spPr>
          <a:xfrm>
            <a:off x="8129016" y="5734050"/>
            <a:ext cx="609600" cy="521208"/>
          </a:xfrm>
          <a:prstGeom prst="rect">
            <a:avLst/>
          </a:prstGeom>
        </p:spPr>
        <p:txBody>
          <a:bodyPr/>
          <a:lstStyle/>
          <a:p>
            <a:fld id="{DA8CF429-07F8-4A34-8B8D-F91545A08CB0}" type="slidenum">
              <a:rPr lang="en-US" smtClean="0"/>
              <a:pPr/>
              <a:t>50</a:t>
            </a:fld>
            <a:endParaRPr lang="en-US"/>
          </a:p>
        </p:txBody>
      </p:sp>
      <p:sp>
        <p:nvSpPr>
          <p:cNvPr id="6" name="Footer Placeholder 5"/>
          <p:cNvSpPr>
            <a:spLocks noGrp="1"/>
          </p:cNvSpPr>
          <p:nvPr>
            <p:ph type="ftr" sz="quarter" idx="11"/>
          </p:nvPr>
        </p:nvSpPr>
        <p:spPr/>
        <p:txBody>
          <a:bodyPr/>
          <a:lstStyle/>
          <a:p>
            <a:r>
              <a:rPr lang="en-US" dirty="0" smtClean="0"/>
              <a:t>JL Ayers Consulting, LLC</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Tests/Assessment</a:t>
            </a:r>
            <a:endParaRPr lang="en-US" dirty="0"/>
          </a:p>
        </p:txBody>
      </p:sp>
      <p:sp>
        <p:nvSpPr>
          <p:cNvPr id="3" name="Content Placeholder 2"/>
          <p:cNvSpPr>
            <a:spLocks noGrp="1"/>
          </p:cNvSpPr>
          <p:nvPr>
            <p:ph sz="half" idx="1"/>
          </p:nvPr>
        </p:nvSpPr>
        <p:spPr>
          <a:xfrm>
            <a:off x="228600" y="1752600"/>
            <a:ext cx="3520440" cy="4525963"/>
          </a:xfrm>
        </p:spPr>
        <p:txBody>
          <a:bodyPr>
            <a:noAutofit/>
          </a:bodyPr>
          <a:lstStyle/>
          <a:p>
            <a:pPr>
              <a:buNone/>
            </a:pPr>
            <a:r>
              <a:rPr lang="en-US" sz="1600" dirty="0" smtClean="0"/>
              <a:t>S.W.O.T.</a:t>
            </a:r>
          </a:p>
          <a:p>
            <a:pPr lvl="1"/>
            <a:r>
              <a:rPr lang="en-US" sz="1600" dirty="0" smtClean="0"/>
              <a:t>Strengths </a:t>
            </a:r>
          </a:p>
          <a:p>
            <a:pPr lvl="1"/>
            <a:r>
              <a:rPr lang="en-US" sz="1600" dirty="0" smtClean="0"/>
              <a:t>Weaknesses </a:t>
            </a:r>
          </a:p>
          <a:p>
            <a:pPr lvl="1"/>
            <a:r>
              <a:rPr lang="en-US" sz="1600" dirty="0" smtClean="0"/>
              <a:t>Opportunities </a:t>
            </a:r>
          </a:p>
          <a:p>
            <a:pPr lvl="1"/>
            <a:r>
              <a:rPr lang="en-US" sz="1600" dirty="0" smtClean="0"/>
              <a:t>Threats</a:t>
            </a:r>
          </a:p>
          <a:p>
            <a:pPr>
              <a:buNone/>
            </a:pPr>
            <a:endParaRPr lang="en-US" sz="1600" dirty="0" smtClean="0"/>
          </a:p>
          <a:p>
            <a:pPr>
              <a:buNone/>
            </a:pPr>
            <a:r>
              <a:rPr lang="en-US" sz="1600" dirty="0" smtClean="0"/>
              <a:t>P.E.S.T.</a:t>
            </a:r>
          </a:p>
          <a:p>
            <a:pPr lvl="1"/>
            <a:r>
              <a:rPr lang="en-US" sz="1600" dirty="0" smtClean="0"/>
              <a:t>Political</a:t>
            </a:r>
          </a:p>
          <a:p>
            <a:pPr lvl="1"/>
            <a:r>
              <a:rPr lang="en-US" sz="1600" dirty="0" smtClean="0"/>
              <a:t>Economic</a:t>
            </a:r>
          </a:p>
          <a:p>
            <a:pPr lvl="1"/>
            <a:r>
              <a:rPr lang="en-US" sz="1600" dirty="0" smtClean="0"/>
              <a:t>Social</a:t>
            </a:r>
          </a:p>
          <a:p>
            <a:pPr lvl="1"/>
            <a:r>
              <a:rPr lang="en-US" sz="1600" dirty="0" smtClean="0"/>
              <a:t>Technological</a:t>
            </a:r>
          </a:p>
        </p:txBody>
      </p:sp>
      <p:sp>
        <p:nvSpPr>
          <p:cNvPr id="6" name="Content Placeholder 5"/>
          <p:cNvSpPr>
            <a:spLocks noGrp="1"/>
          </p:cNvSpPr>
          <p:nvPr>
            <p:ph sz="half" idx="2"/>
          </p:nvPr>
        </p:nvSpPr>
        <p:spPr>
          <a:xfrm>
            <a:off x="5029200" y="1752600"/>
            <a:ext cx="2834640" cy="4114800"/>
          </a:xfrm>
        </p:spPr>
        <p:txBody>
          <a:bodyPr>
            <a:normAutofit fontScale="70000" lnSpcReduction="20000"/>
          </a:bodyPr>
          <a:lstStyle/>
          <a:p>
            <a:pPr>
              <a:buNone/>
            </a:pPr>
            <a:r>
              <a:rPr lang="en-US" dirty="0" smtClean="0"/>
              <a:t>Policy 101</a:t>
            </a:r>
          </a:p>
          <a:p>
            <a:pPr lvl="1"/>
            <a:r>
              <a:rPr lang="en-US" sz="2200" dirty="0" smtClean="0"/>
              <a:t>Who supports?</a:t>
            </a:r>
          </a:p>
          <a:p>
            <a:pPr lvl="1"/>
            <a:r>
              <a:rPr lang="en-US" sz="2200" dirty="0" smtClean="0"/>
              <a:t>Who opposes?</a:t>
            </a:r>
          </a:p>
          <a:p>
            <a:pPr lvl="1"/>
            <a:r>
              <a:rPr lang="en-US" sz="2200" dirty="0" smtClean="0"/>
              <a:t>What is the cost?</a:t>
            </a:r>
          </a:p>
          <a:p>
            <a:pPr lvl="1"/>
            <a:r>
              <a:rPr lang="en-US" sz="2200" dirty="0" smtClean="0"/>
              <a:t>Is it feasible?</a:t>
            </a:r>
          </a:p>
          <a:p>
            <a:endParaRPr lang="en-US" dirty="0" smtClean="0"/>
          </a:p>
          <a:p>
            <a:pPr>
              <a:buNone/>
            </a:pPr>
            <a:r>
              <a:rPr lang="en-US" dirty="0" smtClean="0"/>
              <a:t>Logic Model</a:t>
            </a:r>
          </a:p>
          <a:p>
            <a:pPr lvl="1"/>
            <a:r>
              <a:rPr lang="en-US" dirty="0" smtClean="0"/>
              <a:t>Input</a:t>
            </a:r>
          </a:p>
          <a:p>
            <a:pPr lvl="2"/>
            <a:r>
              <a:rPr lang="en-US" dirty="0" smtClean="0"/>
              <a:t>Program Background</a:t>
            </a:r>
          </a:p>
          <a:p>
            <a:pPr lvl="2"/>
            <a:r>
              <a:rPr lang="en-US" dirty="0" smtClean="0"/>
              <a:t>Activities</a:t>
            </a:r>
          </a:p>
          <a:p>
            <a:pPr lvl="2"/>
            <a:r>
              <a:rPr lang="en-US" dirty="0" smtClean="0"/>
              <a:t>External Factors</a:t>
            </a:r>
          </a:p>
          <a:p>
            <a:pPr lvl="2">
              <a:buNone/>
            </a:pPr>
            <a:endParaRPr lang="en-US" dirty="0" smtClean="0"/>
          </a:p>
          <a:p>
            <a:pPr lvl="1"/>
            <a:r>
              <a:rPr lang="en-US" dirty="0" smtClean="0"/>
              <a:t>Output</a:t>
            </a:r>
          </a:p>
          <a:p>
            <a:pPr lvl="2"/>
            <a:r>
              <a:rPr lang="en-US" dirty="0" smtClean="0"/>
              <a:t>Outcomes</a:t>
            </a:r>
          </a:p>
          <a:p>
            <a:pPr lvl="2"/>
            <a:r>
              <a:rPr lang="en-US" dirty="0" smtClean="0"/>
              <a:t>Goals</a:t>
            </a:r>
          </a:p>
          <a:p>
            <a:pPr lvl="2"/>
            <a:endParaRPr lang="en-US" dirty="0" smtClean="0"/>
          </a:p>
        </p:txBody>
      </p:sp>
      <p:sp>
        <p:nvSpPr>
          <p:cNvPr id="5" name="Slide Number Placeholder 4"/>
          <p:cNvSpPr>
            <a:spLocks noGrp="1"/>
          </p:cNvSpPr>
          <p:nvPr>
            <p:ph type="sldNum" sz="quarter" idx="12"/>
          </p:nvPr>
        </p:nvSpPr>
        <p:spPr/>
        <p:txBody>
          <a:bodyPr/>
          <a:lstStyle/>
          <a:p>
            <a:fld id="{6A670EDE-0F7F-4BEA-9A07-840700EB84AE}" type="slidenum">
              <a:rPr lang="en-US" smtClean="0"/>
              <a:pPr/>
              <a:t>51</a:t>
            </a:fld>
            <a:endParaRPr lang="en-US"/>
          </a:p>
        </p:txBody>
      </p:sp>
      <p:pic>
        <p:nvPicPr>
          <p:cNvPr id="5122" name="Picture 2" descr="C:\Users\Jennifer and Stephen\AppData\Local\Microsoft\Windows\Temporary Internet Files\Content.IE5\IFAA6T8W\MP900341420[1].jpg"/>
          <p:cNvPicPr>
            <a:picLocks noChangeAspect="1" noChangeArrowheads="1"/>
          </p:cNvPicPr>
          <p:nvPr/>
        </p:nvPicPr>
        <p:blipFill>
          <a:blip r:embed="rId3" cstate="print"/>
          <a:srcRect/>
          <a:stretch>
            <a:fillRect/>
          </a:stretch>
        </p:blipFill>
        <p:spPr bwMode="auto">
          <a:xfrm>
            <a:off x="2590800" y="1828800"/>
            <a:ext cx="2119884" cy="2971800"/>
          </a:xfrm>
          <a:prstGeom prst="rect">
            <a:avLst/>
          </a:prstGeom>
          <a:noFill/>
        </p:spPr>
      </p:pic>
      <p:sp>
        <p:nvSpPr>
          <p:cNvPr id="7" name="Footer Placeholder 6"/>
          <p:cNvSpPr>
            <a:spLocks noGrp="1"/>
          </p:cNvSpPr>
          <p:nvPr>
            <p:ph type="ftr" sz="quarter" idx="11"/>
          </p:nvPr>
        </p:nvSpPr>
        <p:spPr/>
        <p:txBody>
          <a:bodyPr/>
          <a:lstStyle/>
          <a:p>
            <a:r>
              <a:rPr lang="en-US" smtClean="0"/>
              <a:t>JL Ayers Consulting, LLC</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a:t>
            </a:r>
            <a:endParaRPr lang="en-US" dirty="0"/>
          </a:p>
        </p:txBody>
      </p:sp>
      <p:sp>
        <p:nvSpPr>
          <p:cNvPr id="4" name="Slide Number Placeholder 3"/>
          <p:cNvSpPr>
            <a:spLocks noGrp="1"/>
          </p:cNvSpPr>
          <p:nvPr>
            <p:ph type="sldNum" sz="quarter" idx="12"/>
          </p:nvPr>
        </p:nvSpPr>
        <p:spPr/>
        <p:txBody>
          <a:bodyPr>
            <a:normAutofit/>
          </a:bodyPr>
          <a:lstStyle/>
          <a:p>
            <a:fld id="{302B2641-D926-4BE3-8317-B6B99AAD3A74}" type="slidenum">
              <a:rPr lang="en-US" smtClean="0"/>
              <a:pPr/>
              <a:t>52</a:t>
            </a:fld>
            <a:endParaRPr lang="en-US"/>
          </a:p>
        </p:txBody>
      </p:sp>
      <p:sp>
        <p:nvSpPr>
          <p:cNvPr id="3" name="Content Placeholder 2"/>
          <p:cNvSpPr>
            <a:spLocks noGrp="1"/>
          </p:cNvSpPr>
          <p:nvPr>
            <p:ph sz="quarter" idx="1"/>
          </p:nvPr>
        </p:nvSpPr>
        <p:spPr>
          <a:xfrm>
            <a:off x="609600" y="1905000"/>
            <a:ext cx="2743200" cy="3429000"/>
          </a:xfrm>
        </p:spPr>
        <p:txBody>
          <a:bodyPr/>
          <a:lstStyle/>
          <a:p>
            <a:r>
              <a:rPr lang="en-US" dirty="0" smtClean="0">
                <a:solidFill>
                  <a:srgbClr val="FF0000"/>
                </a:solidFill>
              </a:rPr>
              <a:t>S</a:t>
            </a:r>
            <a:r>
              <a:rPr lang="en-US" dirty="0" smtClean="0"/>
              <a:t>pecific</a:t>
            </a:r>
          </a:p>
          <a:p>
            <a:r>
              <a:rPr lang="en-US" dirty="0" smtClean="0">
                <a:solidFill>
                  <a:srgbClr val="FF0000"/>
                </a:solidFill>
              </a:rPr>
              <a:t>M</a:t>
            </a:r>
            <a:r>
              <a:rPr lang="en-US" dirty="0" smtClean="0"/>
              <a:t>easurable</a:t>
            </a:r>
          </a:p>
          <a:p>
            <a:r>
              <a:rPr lang="en-US" dirty="0" smtClean="0">
                <a:solidFill>
                  <a:srgbClr val="FF0000"/>
                </a:solidFill>
              </a:rPr>
              <a:t>A</a:t>
            </a:r>
            <a:r>
              <a:rPr lang="en-US" dirty="0" smtClean="0"/>
              <a:t>ttainable</a:t>
            </a:r>
          </a:p>
          <a:p>
            <a:r>
              <a:rPr lang="en-US" dirty="0" smtClean="0">
                <a:solidFill>
                  <a:srgbClr val="FF0000"/>
                </a:solidFill>
              </a:rPr>
              <a:t>R</a:t>
            </a:r>
            <a:r>
              <a:rPr lang="en-US" dirty="0" smtClean="0"/>
              <a:t>ealistic</a:t>
            </a:r>
          </a:p>
          <a:p>
            <a:r>
              <a:rPr lang="en-US" dirty="0" smtClean="0">
                <a:solidFill>
                  <a:srgbClr val="FF0000"/>
                </a:solidFill>
              </a:rPr>
              <a:t>T</a:t>
            </a:r>
            <a:r>
              <a:rPr lang="en-US" dirty="0" smtClean="0"/>
              <a:t>imely</a:t>
            </a:r>
            <a:endParaRPr lang="en-US" dirty="0"/>
          </a:p>
        </p:txBody>
      </p:sp>
      <p:pic>
        <p:nvPicPr>
          <p:cNvPr id="3074" name="Picture 2" descr="C:\Users\Jennifer and Stephen\AppData\Local\Microsoft\Windows\Temporary Internet Files\Content.IE5\7C3JZ1TB\MC900367684[1].wmf"/>
          <p:cNvPicPr>
            <a:picLocks noChangeAspect="1" noChangeArrowheads="1"/>
          </p:cNvPicPr>
          <p:nvPr/>
        </p:nvPicPr>
        <p:blipFill>
          <a:blip r:embed="rId3" cstate="print"/>
          <a:srcRect/>
          <a:stretch>
            <a:fillRect/>
          </a:stretch>
        </p:blipFill>
        <p:spPr bwMode="auto">
          <a:xfrm>
            <a:off x="3767328" y="927907"/>
            <a:ext cx="3014472" cy="3411835"/>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Strategy</a:t>
            </a:r>
            <a:endParaRPr lang="en-US" dirty="0"/>
          </a:p>
        </p:txBody>
      </p:sp>
      <p:sp>
        <p:nvSpPr>
          <p:cNvPr id="3" name="Content Placeholder 2"/>
          <p:cNvSpPr>
            <a:spLocks noGrp="1"/>
          </p:cNvSpPr>
          <p:nvPr>
            <p:ph sz="quarter" idx="1"/>
          </p:nvPr>
        </p:nvSpPr>
        <p:spPr>
          <a:xfrm>
            <a:off x="612648" y="1600200"/>
            <a:ext cx="4035552" cy="4572000"/>
          </a:xfrm>
        </p:spPr>
        <p:txBody>
          <a:bodyPr/>
          <a:lstStyle/>
          <a:p>
            <a:pPr fontAlgn="base"/>
            <a:r>
              <a:rPr lang="en-US" i="1" cap="all" dirty="0" smtClean="0"/>
              <a:t>How did the organization get to where it is now?</a:t>
            </a:r>
          </a:p>
          <a:p>
            <a:pPr fontAlgn="base"/>
            <a:r>
              <a:rPr lang="en-US" i="1" cap="all" dirty="0" smtClean="0"/>
              <a:t>What legacy or impact should it leave?</a:t>
            </a:r>
          </a:p>
          <a:p>
            <a:pPr fontAlgn="base"/>
            <a:r>
              <a:rPr lang="en-US" i="1" cap="all" dirty="0" smtClean="0"/>
              <a:t>What will happen when we are no longer here?</a:t>
            </a:r>
          </a:p>
        </p:txBody>
      </p:sp>
      <p:pic>
        <p:nvPicPr>
          <p:cNvPr id="18434" name="Picture 2" descr="http://cdn.arkarthick.com/wp-content/uploads/2013/08/social-media-legacy.jpg"/>
          <p:cNvPicPr>
            <a:picLocks noChangeAspect="1" noChangeArrowheads="1"/>
          </p:cNvPicPr>
          <p:nvPr/>
        </p:nvPicPr>
        <p:blipFill>
          <a:blip r:embed="rId3" cstate="print"/>
          <a:srcRect/>
          <a:stretch>
            <a:fillRect/>
          </a:stretch>
        </p:blipFill>
        <p:spPr bwMode="auto">
          <a:xfrm>
            <a:off x="4495800" y="1066800"/>
            <a:ext cx="3251200" cy="5034116"/>
          </a:xfrm>
          <a:prstGeom prst="rect">
            <a:avLst/>
          </a:prstGeom>
          <a:noFill/>
        </p:spPr>
      </p:pic>
      <p:sp>
        <p:nvSpPr>
          <p:cNvPr id="7" name="Slide Number Placeholder 6"/>
          <p:cNvSpPr>
            <a:spLocks noGrp="1"/>
          </p:cNvSpPr>
          <p:nvPr>
            <p:ph type="sldNum" sz="quarter" idx="12"/>
          </p:nvPr>
        </p:nvSpPr>
        <p:spPr/>
        <p:txBody>
          <a:bodyPr/>
          <a:lstStyle/>
          <a:p>
            <a:fld id="{6A670EDE-0F7F-4BEA-9A07-840700EB84AE}" type="slidenum">
              <a:rPr lang="en-US" smtClean="0"/>
              <a:pPr/>
              <a:t>53</a:t>
            </a:fld>
            <a:endParaRPr lang="en-US"/>
          </a:p>
        </p:txBody>
      </p:sp>
      <p:sp>
        <p:nvSpPr>
          <p:cNvPr id="6" name="Footer Placeholder 5"/>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Upcoming Workshop</a:t>
            </a:r>
            <a:endParaRPr lang="en-US" dirty="0"/>
          </a:p>
        </p:txBody>
      </p:sp>
      <p:sp>
        <p:nvSpPr>
          <p:cNvPr id="7" name="Text Placeholder 6"/>
          <p:cNvSpPr>
            <a:spLocks noGrp="1"/>
          </p:cNvSpPr>
          <p:nvPr>
            <p:ph type="body" sz="half" idx="3"/>
          </p:nvPr>
        </p:nvSpPr>
        <p:spPr>
          <a:xfrm>
            <a:off x="609600" y="5867400"/>
            <a:ext cx="7089648" cy="457200"/>
          </a:xfrm>
        </p:spPr>
        <p:style>
          <a:lnRef idx="3">
            <a:schemeClr val="lt1"/>
          </a:lnRef>
          <a:fillRef idx="1">
            <a:schemeClr val="dk1"/>
          </a:fillRef>
          <a:effectRef idx="1">
            <a:schemeClr val="dk1"/>
          </a:effectRef>
          <a:fontRef idx="minor">
            <a:schemeClr val="lt1"/>
          </a:fontRef>
        </p:style>
        <p:txBody>
          <a:bodyPr/>
          <a:lstStyle/>
          <a:p>
            <a:r>
              <a:rPr lang="en-US" dirty="0" smtClean="0">
                <a:solidFill>
                  <a:schemeClr val="bg1"/>
                </a:solidFill>
              </a:rPr>
              <a:t>March 27</a:t>
            </a:r>
            <a:endParaRPr lang="en-US" dirty="0">
              <a:solidFill>
                <a:schemeClr val="bg1"/>
              </a:solidFill>
            </a:endParaRPr>
          </a:p>
        </p:txBody>
      </p:sp>
      <p:sp>
        <p:nvSpPr>
          <p:cNvPr id="8" name="Content Placeholder 7"/>
          <p:cNvSpPr>
            <a:spLocks noGrp="1"/>
          </p:cNvSpPr>
          <p:nvPr>
            <p:ph sz="quarter" idx="4"/>
          </p:nvPr>
        </p:nvSpPr>
        <p:spPr>
          <a:xfrm>
            <a:off x="609600" y="1676400"/>
            <a:ext cx="7089648" cy="4191000"/>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buNone/>
            </a:pPr>
            <a:r>
              <a:rPr lang="en-US" sz="3300" b="1" dirty="0" smtClean="0"/>
              <a:t>Operating Well</a:t>
            </a:r>
          </a:p>
          <a:p>
            <a:pPr>
              <a:buNone/>
            </a:pPr>
            <a:r>
              <a:rPr lang="en-US" b="1" dirty="0" smtClean="0"/>
              <a:t>Larry Checco, Page Moon, Ben Takis, Cathy Pennington &amp; Jennifer Ayers</a:t>
            </a:r>
          </a:p>
          <a:p>
            <a:r>
              <a:rPr lang="en-US" dirty="0" smtClean="0"/>
              <a:t>Charity Rankings- Best Practices</a:t>
            </a:r>
          </a:p>
          <a:p>
            <a:r>
              <a:rPr lang="en-US" dirty="0" smtClean="0"/>
              <a:t>Financial Operations</a:t>
            </a:r>
          </a:p>
          <a:p>
            <a:pPr lvl="1"/>
            <a:r>
              <a:rPr lang="en-US" dirty="0" smtClean="0"/>
              <a:t>Financial considerations for managing grants</a:t>
            </a:r>
          </a:p>
          <a:p>
            <a:pPr lvl="1"/>
            <a:r>
              <a:rPr lang="en-US" dirty="0" smtClean="0"/>
              <a:t>reporting Financial Data</a:t>
            </a:r>
          </a:p>
          <a:p>
            <a:pPr lvl="1"/>
            <a:r>
              <a:rPr lang="en-US" dirty="0" smtClean="0"/>
              <a:t>Auditing/Controls</a:t>
            </a:r>
          </a:p>
          <a:p>
            <a:r>
              <a:rPr lang="en-US" dirty="0" smtClean="0"/>
              <a:t>Policy &amp; Risk</a:t>
            </a:r>
          </a:p>
          <a:p>
            <a:pPr lvl="1"/>
            <a:r>
              <a:rPr lang="en-US" dirty="0" smtClean="0"/>
              <a:t>What to know about employees</a:t>
            </a:r>
          </a:p>
          <a:p>
            <a:r>
              <a:rPr lang="en-US" sz="2900" dirty="0" smtClean="0"/>
              <a:t>Marketing Strategy	</a:t>
            </a:r>
          </a:p>
          <a:p>
            <a:pPr lvl="1"/>
            <a:r>
              <a:rPr lang="en-US" sz="2500" dirty="0" smtClean="0"/>
              <a:t> Messaging and branding</a:t>
            </a:r>
          </a:p>
          <a:p>
            <a:pPr lvl="1"/>
            <a:r>
              <a:rPr lang="en-US" sz="2500" dirty="0" smtClean="0"/>
              <a:t>Getting People to Notice</a:t>
            </a:r>
          </a:p>
          <a:p>
            <a:r>
              <a:rPr lang="en-US" sz="3200" dirty="0" smtClean="0"/>
              <a:t>Developing an IT policy &amp; determining your needs</a:t>
            </a:r>
          </a:p>
          <a:p>
            <a:pPr>
              <a:buNone/>
            </a:pPr>
            <a:endParaRPr lang="en-US" dirty="0" smtClean="0"/>
          </a:p>
        </p:txBody>
      </p:sp>
      <p:sp>
        <p:nvSpPr>
          <p:cNvPr id="9" name="Slide Number Placeholder 8"/>
          <p:cNvSpPr>
            <a:spLocks noGrp="1"/>
          </p:cNvSpPr>
          <p:nvPr>
            <p:ph type="sldNum" sz="quarter" idx="12"/>
          </p:nvPr>
        </p:nvSpPr>
        <p:spPr/>
        <p:txBody>
          <a:bodyPr/>
          <a:lstStyle/>
          <a:p>
            <a:fld id="{6A670EDE-0F7F-4BEA-9A07-840700EB84AE}" type="slidenum">
              <a:rPr lang="en-US" smtClean="0"/>
              <a:pPr/>
              <a:t>54</a:t>
            </a:fld>
            <a:endParaRPr lang="en-US" dirty="0"/>
          </a:p>
        </p:txBody>
      </p:sp>
      <p:sp>
        <p:nvSpPr>
          <p:cNvPr id="6" name="Footer Placeholder 5"/>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381000" y="1905000"/>
            <a:ext cx="7239000" cy="4638984"/>
          </a:xfrm>
        </p:spPr>
        <p:txBody>
          <a:bodyPr>
            <a:normAutofit fontScale="85000" lnSpcReduction="20000"/>
          </a:bodyPr>
          <a:lstStyle/>
          <a:p>
            <a:pPr algn="ctr">
              <a:buNone/>
            </a:pPr>
            <a:r>
              <a:rPr lang="en-US" sz="2800" dirty="0" smtClean="0"/>
              <a:t>Robert Weil, Law Office of Robert J. Weil, PLLC, Non-profit legal counsel</a:t>
            </a:r>
          </a:p>
          <a:p>
            <a:pPr algn="ctr">
              <a:buNone/>
            </a:pPr>
            <a:r>
              <a:rPr lang="en-US" sz="2800" dirty="0" smtClean="0">
                <a:hlinkClick r:id="rId3"/>
              </a:rPr>
              <a:t>Bob@rweillaw.com</a:t>
            </a:r>
            <a:endParaRPr lang="en-US" sz="2800" dirty="0" smtClean="0"/>
          </a:p>
          <a:p>
            <a:pPr algn="ctr">
              <a:buNone/>
            </a:pPr>
            <a:endParaRPr lang="en-US" sz="2800" dirty="0" smtClean="0"/>
          </a:p>
          <a:p>
            <a:pPr marL="0" indent="0" algn="ctr">
              <a:buNone/>
            </a:pPr>
            <a:r>
              <a:rPr lang="en-US" sz="2800" dirty="0" smtClean="0"/>
              <a:t>Tom Hay, Ph.D., A2B Research and</a:t>
            </a:r>
          </a:p>
          <a:p>
            <a:pPr marL="0" indent="0" algn="ctr">
              <a:buNone/>
            </a:pPr>
            <a:r>
              <a:rPr lang="en-US" sz="2800" dirty="0" smtClean="0"/>
              <a:t> Development, LLC </a:t>
            </a:r>
          </a:p>
          <a:p>
            <a:pPr marL="0" indent="0" algn="ctr">
              <a:buNone/>
            </a:pPr>
            <a:r>
              <a:rPr lang="en-US" dirty="0" smtClean="0">
                <a:hlinkClick r:id="rId4"/>
              </a:rPr>
              <a:t>tomhay@verizon.net</a:t>
            </a:r>
            <a:endParaRPr lang="en-US" dirty="0" smtClean="0"/>
          </a:p>
          <a:p>
            <a:pPr marL="0" indent="0" algn="ctr">
              <a:buNone/>
            </a:pPr>
            <a:endParaRPr lang="en-US" dirty="0" smtClean="0"/>
          </a:p>
          <a:p>
            <a:pPr marL="0" indent="0" algn="ctr">
              <a:buNone/>
            </a:pPr>
            <a:r>
              <a:rPr lang="en-US" dirty="0" smtClean="0"/>
              <a:t>Jennifer Ayers, MPA</a:t>
            </a:r>
          </a:p>
          <a:p>
            <a:pPr marL="0" indent="0" algn="ctr">
              <a:buNone/>
            </a:pPr>
            <a:r>
              <a:rPr lang="en-US" dirty="0" smtClean="0"/>
              <a:t>JL Ayers Consulting, LLC</a:t>
            </a:r>
          </a:p>
          <a:p>
            <a:pPr marL="0" indent="0" algn="ctr">
              <a:buNone/>
            </a:pPr>
            <a:r>
              <a:rPr lang="en-US" dirty="0" smtClean="0">
                <a:hlinkClick r:id="rId5"/>
              </a:rPr>
              <a:t>jayers@jlayersconsulting.com</a:t>
            </a:r>
            <a:endParaRPr lang="en-US" dirty="0" smtClean="0"/>
          </a:p>
          <a:p>
            <a:pPr marL="0" indent="0" algn="ctr">
              <a:buNone/>
            </a:pPr>
            <a:endParaRPr lang="en-US" dirty="0" smtClean="0"/>
          </a:p>
          <a:p>
            <a:pPr marL="0" indent="0" algn="ctr">
              <a:buNone/>
            </a:pPr>
            <a:r>
              <a:rPr lang="en-US" dirty="0" smtClean="0"/>
              <a:t>	</a:t>
            </a:r>
            <a:endParaRPr lang="en-US" dirty="0"/>
          </a:p>
        </p:txBody>
      </p:sp>
      <p:pic>
        <p:nvPicPr>
          <p:cNvPr id="5122" name="Picture 2" descr="C:\Users\Jennifer and Stephen\AppData\Local\Microsoft\Windows\Temporary Internet Files\Content.IE5\F9IKGMZW\MC900390718[1].wmf"/>
          <p:cNvPicPr>
            <a:picLocks noChangeAspect="1" noChangeArrowheads="1"/>
          </p:cNvPicPr>
          <p:nvPr/>
        </p:nvPicPr>
        <p:blipFill>
          <a:blip r:embed="rId6" cstate="print"/>
          <a:srcRect/>
          <a:stretch>
            <a:fillRect/>
          </a:stretch>
        </p:blipFill>
        <p:spPr bwMode="auto">
          <a:xfrm>
            <a:off x="304800" y="4267200"/>
            <a:ext cx="1205179" cy="1963217"/>
          </a:xfrm>
          <a:prstGeom prst="rect">
            <a:avLst/>
          </a:prstGeom>
          <a:noFill/>
        </p:spPr>
      </p:pic>
      <p:sp>
        <p:nvSpPr>
          <p:cNvPr id="7" name="Slide Number Placeholder 6"/>
          <p:cNvSpPr>
            <a:spLocks noGrp="1"/>
          </p:cNvSpPr>
          <p:nvPr>
            <p:ph type="sldNum" sz="quarter" idx="12"/>
          </p:nvPr>
        </p:nvSpPr>
        <p:spPr/>
        <p:txBody>
          <a:bodyPr/>
          <a:lstStyle/>
          <a:p>
            <a:fld id="{6A670EDE-0F7F-4BEA-9A07-840700EB84AE}" type="slidenum">
              <a:rPr lang="en-US" smtClean="0"/>
              <a:pPr/>
              <a:t>55</a:t>
            </a:fld>
            <a:endParaRPr lang="en-US"/>
          </a:p>
        </p:txBody>
      </p:sp>
      <p:sp>
        <p:nvSpPr>
          <p:cNvPr id="6" name="Footer Placeholder 5"/>
          <p:cNvSpPr>
            <a:spLocks noGrp="1"/>
          </p:cNvSpPr>
          <p:nvPr>
            <p:ph type="ftr" sz="quarter" idx="11"/>
          </p:nvPr>
        </p:nvSpPr>
        <p:spPr/>
        <p:txBody>
          <a:bodyPr/>
          <a:lstStyle/>
          <a:p>
            <a:r>
              <a:rPr lang="en-US" smtClean="0"/>
              <a:t>JL Ayers Consulting, LLC</a:t>
            </a:r>
            <a:endParaRPr lang="en-US"/>
          </a:p>
        </p:txBody>
      </p:sp>
    </p:spTree>
    <p:extLst>
      <p:ext uri="{BB962C8B-B14F-4D97-AF65-F5344CB8AC3E}">
        <p14:creationId xmlns="" xmlns:p14="http://schemas.microsoft.com/office/powerpoint/2010/main" val="2801924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Roles &amp; Responsibilities</a:t>
            </a:r>
            <a:endParaRPr lang="en-US" dirty="0"/>
          </a:p>
        </p:txBody>
      </p:sp>
      <p:sp>
        <p:nvSpPr>
          <p:cNvPr id="12" name="Text Placeholder 11"/>
          <p:cNvSpPr>
            <a:spLocks noGrp="1"/>
          </p:cNvSpPr>
          <p:nvPr>
            <p:ph type="body" idx="1"/>
          </p:nvPr>
        </p:nvSpPr>
        <p:spPr>
          <a:xfrm>
            <a:off x="381000" y="1600200"/>
            <a:ext cx="3520440" cy="457200"/>
          </a:xfrm>
        </p:spPr>
        <p:txBody>
          <a:bodyPr/>
          <a:lstStyle/>
          <a:p>
            <a:r>
              <a:rPr lang="en-US" dirty="0" smtClean="0"/>
              <a:t>Board</a:t>
            </a:r>
            <a:endParaRPr lang="en-US" dirty="0"/>
          </a:p>
        </p:txBody>
      </p:sp>
      <p:sp>
        <p:nvSpPr>
          <p:cNvPr id="13" name="Text Placeholder 12"/>
          <p:cNvSpPr>
            <a:spLocks noGrp="1"/>
          </p:cNvSpPr>
          <p:nvPr>
            <p:ph type="body" sz="half" idx="3"/>
          </p:nvPr>
        </p:nvSpPr>
        <p:spPr>
          <a:xfrm>
            <a:off x="4114800" y="1600200"/>
            <a:ext cx="3520440" cy="457200"/>
          </a:xfrm>
        </p:spPr>
        <p:txBody>
          <a:bodyPr/>
          <a:lstStyle/>
          <a:p>
            <a:r>
              <a:rPr lang="en-US" dirty="0" smtClean="0"/>
              <a:t>Staff/Executive</a:t>
            </a:r>
            <a:endParaRPr lang="en-US" dirty="0"/>
          </a:p>
        </p:txBody>
      </p:sp>
      <p:sp>
        <p:nvSpPr>
          <p:cNvPr id="5" name="Content Placeholder 4"/>
          <p:cNvSpPr>
            <a:spLocks noGrp="1"/>
          </p:cNvSpPr>
          <p:nvPr>
            <p:ph sz="quarter" idx="2"/>
          </p:nvPr>
        </p:nvSpPr>
        <p:spPr>
          <a:xfrm>
            <a:off x="457200" y="2209800"/>
            <a:ext cx="3520440" cy="3616840"/>
          </a:xfrm>
        </p:spPr>
        <p:txBody>
          <a:bodyPr>
            <a:normAutofit fontScale="77500" lnSpcReduction="20000"/>
          </a:bodyPr>
          <a:lstStyle/>
          <a:p>
            <a:r>
              <a:rPr lang="en-US" dirty="0" smtClean="0"/>
              <a:t>Fiduciary of the organization</a:t>
            </a:r>
          </a:p>
          <a:p>
            <a:r>
              <a:rPr lang="en-US" dirty="0" smtClean="0"/>
              <a:t>Provide direction to CEO/ED</a:t>
            </a:r>
          </a:p>
          <a:p>
            <a:r>
              <a:rPr lang="en-US" dirty="0" smtClean="0"/>
              <a:t>Sets policies</a:t>
            </a:r>
          </a:p>
          <a:p>
            <a:r>
              <a:rPr lang="en-US" dirty="0" smtClean="0"/>
              <a:t>Develop a Strategic Plan</a:t>
            </a:r>
          </a:p>
          <a:p>
            <a:r>
              <a:rPr lang="en-US" dirty="0" smtClean="0"/>
              <a:t>Review strategic goals</a:t>
            </a:r>
          </a:p>
          <a:p>
            <a:r>
              <a:rPr lang="en-US" dirty="0" smtClean="0"/>
              <a:t>Provide visionary leadership</a:t>
            </a:r>
          </a:p>
          <a:p>
            <a:r>
              <a:rPr lang="en-US" dirty="0" smtClean="0"/>
              <a:t>Set direction for the organization</a:t>
            </a:r>
          </a:p>
          <a:p>
            <a:r>
              <a:rPr lang="en-US" dirty="0" smtClean="0"/>
              <a:t>Represent the organization to the public</a:t>
            </a:r>
          </a:p>
          <a:p>
            <a:pPr>
              <a:buNone/>
            </a:pPr>
            <a:endParaRPr lang="en-US" dirty="0" smtClean="0"/>
          </a:p>
        </p:txBody>
      </p:sp>
      <p:sp>
        <p:nvSpPr>
          <p:cNvPr id="14" name="Content Placeholder 13"/>
          <p:cNvSpPr>
            <a:spLocks noGrp="1"/>
          </p:cNvSpPr>
          <p:nvPr>
            <p:ph sz="quarter" idx="4"/>
          </p:nvPr>
        </p:nvSpPr>
        <p:spPr>
          <a:xfrm>
            <a:off x="4178808" y="2057400"/>
            <a:ext cx="3520440" cy="3769240"/>
          </a:xfrm>
        </p:spPr>
        <p:txBody>
          <a:bodyPr>
            <a:normAutofit fontScale="62500" lnSpcReduction="20000"/>
          </a:bodyPr>
          <a:lstStyle/>
          <a:p>
            <a:r>
              <a:rPr lang="en-US" dirty="0" smtClean="0"/>
              <a:t>Manage the organization/Admin.</a:t>
            </a:r>
          </a:p>
          <a:p>
            <a:r>
              <a:rPr lang="en-US" dirty="0" smtClean="0"/>
              <a:t>Hire &amp; Fire, supervised &amp; motivate staff</a:t>
            </a:r>
          </a:p>
          <a:p>
            <a:r>
              <a:rPr lang="en-US" dirty="0" smtClean="0"/>
              <a:t>Fiduciary on the Board without vote (usually)</a:t>
            </a:r>
          </a:p>
          <a:p>
            <a:r>
              <a:rPr lang="en-US" dirty="0" smtClean="0"/>
              <a:t>Implement a strategic plan</a:t>
            </a:r>
          </a:p>
          <a:p>
            <a:r>
              <a:rPr lang="en-US" dirty="0" smtClean="0"/>
              <a:t>Provide leadership</a:t>
            </a:r>
          </a:p>
          <a:p>
            <a:r>
              <a:rPr lang="en-US" dirty="0" smtClean="0"/>
              <a:t>Represent the organization to the public</a:t>
            </a:r>
          </a:p>
          <a:p>
            <a:r>
              <a:rPr lang="en-US" dirty="0" smtClean="0"/>
              <a:t>Raise money</a:t>
            </a:r>
          </a:p>
          <a:p>
            <a:r>
              <a:rPr lang="en-US" dirty="0" smtClean="0"/>
              <a:t>Build new programs</a:t>
            </a:r>
          </a:p>
          <a:p>
            <a:r>
              <a:rPr lang="en-US" dirty="0" smtClean="0"/>
              <a:t>Write reports</a:t>
            </a:r>
          </a:p>
          <a:p>
            <a:r>
              <a:rPr lang="en-US" dirty="0" smtClean="0"/>
              <a:t>Prepare information for the board</a:t>
            </a:r>
          </a:p>
          <a:p>
            <a:r>
              <a:rPr lang="en-US" dirty="0" smtClean="0"/>
              <a:t>Report to the board of directors</a:t>
            </a:r>
          </a:p>
          <a:p>
            <a:pPr>
              <a:buNone/>
            </a:pPr>
            <a:endParaRPr lang="en-US" dirty="0" smtClean="0"/>
          </a:p>
          <a:p>
            <a:pPr>
              <a:buNone/>
            </a:pPr>
            <a:endParaRPr lang="en-US" dirty="0" smtClean="0"/>
          </a:p>
          <a:p>
            <a:pPr>
              <a:buNone/>
            </a:pPr>
            <a:endParaRPr lang="en-US" dirty="0"/>
          </a:p>
        </p:txBody>
      </p:sp>
      <p:sp>
        <p:nvSpPr>
          <p:cNvPr id="2050" name="AutoShape 2" descr="data:image/jpeg;base64,/9j/4AAQSkZJRgABAQAAAQABAAD/2wCEAAkGBhQSERUUEhQWFBUVFxQXGBgUGBQYFxcXFxYXFBgYFRgXHCYeFxkjGRQVHy8gIycpLCwsFR4xNTAqNSYrLCkBCQoKDgwOGg8PGikcHBwpKSkpKSkpKSkpKSkpKSkpKSkvKSkpKSkpKSkpKSkpKSksLCkpKSksKSkpKSkpKSkpKf/AABEIAOEA4QMBIgACEQEDEQH/xAAcAAAABwEBAAAAAAAAAAAAAAAAAQMEBQYHAgj/xABDEAABAwIDBAcFBQcDAwUAAAABAAIDBBESITEFBkFREyJhcYGRsQcyocHwFEJSYtEVI3KCkuHxM1OiQ3OyFjQ1wtL/xAAaAQADAQEBAQAAAAAAAAAAAAAAAQIDBAUG/8QAKBEAAgICAgEDAwUBAAAAAAAAAAECEQMxEiETBDJBBVFhIjRCgaEU/9oADAMBAAIRAxEAPwDR5za2fwt+i7hc7gbef6pfD2eGXrZcdGUyQOaba59p/vdcBh55+CUa09q4wOvoUAG1p5fEfoj+H13I2A3zulQfr6KLASc8c0MQ7fIJUn6sEm8tOv6IALGO3yCLFnYE+RRhreB+N0DfTE3yN/VAALTz9UXW5pTGLcETX/WadiI2Vx6Zt/wO+slzC7rld1H+t3Mdz5rim95yljQ8ujuiKNIo6a7Nd4km3VdpgC65xI7okAC6Sq5LNPclU2rtAOZAQAtTdVo7Bf5lFun7j3HV7r/M/FxSW0H4YXn8uEd7ur813s+IiNgF9AfPNUZ/JP4keJRAlI4kLptW/wDF6IKslboByjBXO5pVu0DyHmUBZIXQTL9odnxRoAYFo5D68UVhyXZP1n+qJw+s0gOHgDgiY8cvilAi6IcggARvGSVUXW7YiiOZu4cG2Pmo6bfH8LPMn5K1jkyHNIsv1wSL+OY8lV372y8A0eF/Ups/eKU6kf0tVeKQvJEt0Yz4aopGC56oOZ5KoM3hkBuCPILs7xSHXD/SE/DIPIi09GPwDzajaBZ3V4dmfxVYbvI/i1vkf1SzN5zoW2vyJU+KQeREpE0dI6ww9XTXiO1KUZzd3pns6ua8uIOdhkddUtDUhjHvOguVm1TLi7JIoBROzd54J39GxxEgucLgb2GpvoVKgpUWdtXS5aUd0AAokCiQB0msxu9g5XKcJsw3kPYAPNACO2SSxjRq97fhc+pCYb91P2akdZ1nSERtsTftI7gPRPq137+MHRjS4+JsP/H4rP8A2jbd6apEbTdkLcPe45uPeNPBXRlZEU+3KhnuVEo/mv6qRg32rG/9Vr/42D1CrjZF30iukTbLhF7Sqge/DG7+Elp9VMbG3/E8rIzA9rnG1w5pA5k9gWbl6v8A7MNj3Lp3j8rLjlm4+g81LQ02XXpfzfXmgpLAOTfJGsy+xiT9ZIX+skuY+z1Qwj6/wqoYgmm1qwxQveNQLDvOSkg0fVlC74i1KSPxM9U4rsmT6KPJISVzjskwUd16KXRxnXSI+kXCF0Ad4keNJ4kC5D6AVxoi9NXVQGpSUm0h93NQ5xRfBkpTVJaQQSLKT2ltMNpXFxAxOAzOvG3wVRftB/DK3Ym1btLp4uieBbEHXbkbjhnkuXI1LRvBNbJD2eyl9VJLwa13m42HotPidcLKN361lKLMYHHPN9+PcVOSb+SBpAjaD+IEkDwKyZqjQ4yjWZ0PtBnjcDJaWM6ggAg9jh81dqDeenmaC2RoJ+642IPI8FIyVJQuucSF0CDJTejNy483eiUlfYE8gUns8WYL9/zTWwZG7SrRGKmVxsI2gDTNwFgPNY5LKXOLjq4knxzWk71bPqZ6YCGNz2ukc+TDhJy0GG9yMzp2Dgs3qaR7Dhe0tI4OBafIgKkZ0cArrEkiUMSomh7Q05lkaxuriGjvOX13LcNjUrIomRtOTQAO22p7yc/FZv7OtlYnumc0kN6rbZZnU+A9VpjKoMyAyy8/RS2Wh55oJH9pjl8W/qgpKtmcze2fM2ii8XvPoE0k9s8nBsI8JD81lbhme/5pUBQ5s1jitGiSe2OoOhYO6P8AUpOD2iT1TxDI67X3uMDRoLjTNUjZ9S1jiXsEgLSAHaXKf7FYxtQwiRvvWAwvv1gQOGWvFOE3YpYkky7Rrqy5YuiV6qPNCBREoXUXtOq64aNAAe9ROXEqMeRIvk5JhNTE3N795TUTLsVBPFc0ptnQoJHL6Zw0SJcb2dkfgU76XtRPYHBZGox6ctueIBKRxdYW+8L93P4p7NEAwl33bm/YAougONjez0SGPzJnYJZl+YSDGaAAkmwAGpJ4DtVx2fuHdl6iXoidGNGJ4/iaAc0m0tjpsqoiJuHC4ORsmtJU4HPidrnh7eXdkn++G5s0EbpYZeljb7zmYmvj7ZIzmB+YXCqMFY8jrkuLbWJ94XNrEoTvQqLts/a08YuyRzdLgE28irBR7+yNykY1/aOqf0VNoazE3PiE4EyYqNFdvPFJFduLPK1tCnb9rNERsHe7bhra3NZ9saYF7h2gq3xjFYcyEITLbssYYWZcL5+aVq4Y3ttM1j28ngEfFcxGzQOxQm2aWVzrhzi29xgsbXFrOYfeHd5IEVzffdKliZJOwGJrYXOa1l8LpcbQ3W4w2dawss42NTPqZREyMukdcgNIAyF88SvG9Gy56mPoo3x3xAkEmJxHEFjsjnbyR7mbpzUczZy0PNnBzcQFg7I2dpdIGi8brbLFLTNjdk+13Dt19UhtfaHRRvkvnw7XHIDz9FO9OHN0OfO2R5H+ypXtBnDTDHlnjee4dUepQMiv2/P/ALh8kFEfaW8x5oIAzmUgE6+Y5nkusSRm1Pf8yumuWDOqJ2l6OXDIx3JzT8Qm4QBQumU+0aaXZlFiPALiM9Vp5tafNoKSqK4RjE48bd54AL2U+jxvmjmRzwbuFh3jXlZQW0Ku7mvAthNj23UpPWlxN+Btblb/ACVCVuT/AMr8j381yZZWzqxxpDx77WPddKxS3Kb4MgD3eaJjreWvaFiakgx2SMuTVktguX1aBiW2aj92QNXWHmm9M+wAGlrJptKW5b3paFtyB+IgeZt81IVZfty6TC3prdd18LiPcZzb+Z3PgB2qSr9viLJpu48eJJ+uKe09J0cbWjgB8Bb0yVL2k68pJ0zsuT3S7OulGI4ftF7nXL3ZhwIJuCHCxbb8JBtZMWbvQEOaGOaHWvZ3Lldc4+aVZV5ZLW6MWrFIN3IwLNc5p/NYj4JpXbMkizcLtP3m5j+ydu2hpfguhtXItN3AjMO5KoyZLiQ9JNnJ2AegTim2vVQPPRu6RrbGzveAN7d4ySMUAYXuDsTHWtz0tYpGhrC6aQ8mNGfff0WuzMvGx/aqxxwzNLCMj2dluauVHvBFK27HB3Zx8ljE8MUp6zQDawcBZ1+BNtbaKKLKimJLX42AA4mkA9vVJvkkKkXv2kVl5ow3g0k95Vh3M2I19MDMMRdzJ05ZLLqPbv2iRpkBJt71zwV2pt8pGMDIwABpkShMb0aPTUrI24WDCFkftCrnS1z2l12xgRtwZW4kG+pxE5qSk3nqH/ed8AmTZnk3AaCdTbO/PT5puSFQ0/8ASR5P/qagpbppPxfA/wD6QU8kOjKJDcmwOp9UbChIcz3n5rmFQzZCyIIBHhUll+2ZNjp4jzYPhl8k22mR1CMyw4hyuElsNzm04DwW9Z1r62JvohLKNNfBdzncUjhUKk2Rz6t5N3Ad7b3HffVIVpJYSdQRa3FPnQ62y7OCi6rqnTqnVYmg7oarE2xSsz7C3M2+vBRUZwuy0ITgz593zQMdunySRcm4lXXSIGN6xS+6sQfVQ8gcR/lH62URPmpLdacMqY/zXb8L/JRLTKh7kbJESeF8vr5qnb5U4a+7bZ2PmrCxsjyx7HhmAnELE4wefAaZKsbzVAkme2+QaNNLnMrkg+ztnG0Vl8xvzUhSNyv2eP8AdRhcAfDh9Z/3TqKqtllfL+9j8l0HLYb5cbrZW4cE5fQEZ8PPwySUT2jrdU34W0Pf28kI6skkZEdtwgBhJdpIObSSD46FRdPU9Hjadbm5/spirp7ZjiRlny4KC21SvY8ksNtSQCRc55lXEzkLt2gb2HmfkpahquYuDrlqq1SdYi6laeYk9VWZk5S7HjbI6RhwtcAMIBOE/e8L6K9bt7mxTxCR73gE6ANHrfkqVsp40vi52GS1zdSlcKVmVri+eXjYp8UK2NJNw6cts0vaeeK/mDkq9XbkzREloEjfy5O/pK0QtIQB+v0SaQWZf+z5P9t/9BRLVfPzP6oKeKKs8mvGZ7/mVw3VKSanvPzSbtVBsxQFWfcqljc+R8gBMYaWg6Z3ubc1VwVYd2YSGvkvkeqOR4k+gTgqYSf6aJarqMbim66JSbitWY0BxUbW6WTmapI4X8QomtlxatA/mSGMjUYAWu8D2Jw2TIczmmBjGIG9/ilXTAalIQ+Y5G9+SQheToCe4FG+/EEd4KVoqg3SeSebBaDUMubAG5P4QM7/AFzTFkDnaAnuCnt3qCVpJETbEWxSAmw42F+Kic41sqKdl4pNodW8Tw4Z5t0cO5Vave4SOxH3jnf+ymGh7AMNsuAAA8AAm21mdLG2RrbOBIcO3guTHJOR2SVxKw5/h9cFzLLl7x7v8IquQ3IOSQB7cl2bORjyGoJFuHxyTqB1s+d/VMYPnr29ngnJN8h9BJgmO4JCTivk2+vMcM8lUK+uc5zsyAScrm3+FYNqVuBmBp67tSL5cLg6Kv8AQq4ozkxGklsFLUUmVgollK8uAY0kk2AAuSVp2624uBodUMu46NOjR4alKU1HY4QcnRDbLrhGCDbPjlkrdsHf6aB4EkhljNuq4i7R+XiLBT0W6dM5oDoIyP4R66rL/aDsuGANjjcMcUr24QbuETwXgHiQOB/OiOTkVPHxN4pN5aeS1po+sL2cQ12ff8lIdEHAFpFr6ixB8V523H3fq6mJ8lM8P6JwEkBdZxaRcOaDkeI4G4VnDpInWIdG8ai7o3jvAtfvVmNtGwdF9WQWaftCr/HP/XIgnQrIen9jZJ/e1IGekbPm4qYpfZJRN9/pZf4n4R5NAWjSbKHBx8UhNs54zGEgam9kkkW7Ko3dahpWOeaaMNYL4nDG4/1X1uLLP9ubYDpC4NwgnqMaALDQZDILQ95qtr6SW33SwH+oHxCy9wFyeJTaA5aHHNxw9g+ZSElHfRzx/MbJwukhjP7O5o1c7vsUnT7AfUF4BDQ22IkH72YAtxUkGJWKVzPcJF9c0mrERsW5LAbFznc+A+Cl6TdKJujBftz9UrT7Tc05gOHHgVP0VbE8ZOseRyK4s3kR041AYxbFAGQA7kvFu90hDQ3GToApmOG5AAuTw5q47F2OIW3Obzr2D8IWOOMpujaUlFGcwbGEbsLm4TyIsk9t7TjpGguY9xOgaMvF2gWp1ULXi0jQ4do07lCbV3QimaWtdhv913Wb8cwtX6d332iFltFRpd2KmqaHmeKGJwBH2f8AeOcDb75sAfiFIRbhNhbaF7jc9fpjix9uQ6p7lFSbq11A4yUpJbxazrsd/E3+ymdhb/xSER1I+zy6Z36Nx7Dq09h810xjH4RjzdkLtXc1ljiaWng4G4v3qgz0/RvLHc/ML0MaIOGoIPiD+qqm8HsxjqH42u6J3HCAQe8FUoUOc0zIGgl3krZuhuu6oeC5pEQyc7t/LfInsVnofZCxrrvne4cg0N+OdleaPZrYmNYwWa0AAdyqjKyr7U9nVJO0AsLHAWD4zZ3iNHKh7c9lc0HWje2VlwLk4XC+l2nXwK2osULtikkeRhDSBpiNrHmhukOMVJ9lK2Nu/HSuY1oBlcLudx8OQ/RW6Blhd/l+ijqDZ3RvfJI/E6/WdoBbg3sSuy610z3OewtF7Nabe7oD6Ljf5O6kukTUel1jPtU2eY69zwBaZjXg25DAR/x+K1yGuDsbh7rcbR/ISCfEhUT2owY20z+yUXGn3SB6/FaY32YZV0Vr2Zbwmkr2PcbRSfu5P4XHI/yusfNeh6zZ0ctukY11jkSMweYOq8vyswjmTkB81vvs33qbWUoacpYA1jxe9wBZrgeINrc7grpORMsP7HZzd5oJ8ggoaSvw3LiABmTyCz/ePed0pLWHDGDkBx7Su9u74CoxNiN2AkXGjiMjbmARbvvyVO2htaOIF0jvAZk9lkEtjXeHaBbGTc3JAaL6kkcPNVmCvzIT7Z8xqpunmwthiDi1hdYHI5m2Z1uSOVlVnV3WNrWucxfMc80wRZ2zhLMlXO5WxxW1UcGMtDrku42aLm11qu8PsvgbSuNK1wljGIXc52O2bmkaAkX042SsozIPR9KouatP3Rfvy+CJhe7U5JiJMzD/AAj6X6KbwxgcUs0BD72BM7E3mlp3AsIdbg8YgO6+YV+2J7RopSGzjoXHje8Z8dW+PmswhjuQALk5ADiVqO5+4bY2iWoaHyHMNObWd4Oru9Skloq2WQSh9iCCDpYgg9osjlNhYanUphW15ElogGtbcEgDrH5AJB20pPwg+ajyxRr42yZbILcslF7b3fp6hv72Nrr5YhYO8CE3O1JPwhvfcpT9oEjP4JeWIeKRWYdn1lBc0jzUQC5MMnvNA1w/2Vh2BvvT1RDL9FLxjkyN/wAp0clDW63wgG2Vjw4X78/NRO0t24Ks5gNfrjZqAM7nnn6qlNMTxtKy7BiMNWex19ds3KQGrpxx++wd5z0zscu1W7YW9EFW28L+txY7J7e8cfBWZEm6NNaiA4TbWye2RAIGmVqDZBPvA21N+LvmkqQOD3kDK5t36D4q0PhBURtCSGkYXyOJueqzK5PZ+qz4GyyfLK9BaClmx5BrZbuPAuJz83KG3+MbaOESO0OJuAi5s0jLnclJuq6iqMsL+jMM1xhaDisTcAEns1ITej9k1TI4GVzYo2e41zjI4DmQMgey6SjxYZMnKNIoJiJNyLdnIcu/tVg3D2y+lrWOa1zmuOCRrQSSx2uQ4jIjuKvsPs+oYAXTyOltmRoP6Y7uPmp3Z88LGD7JAA06ENEYI5knrFU5GCiWjp28x8UFXftMn+3H/U79EaOQ6ME2vPisxnVaLNaBo1o+te0qBmm6Z+EG0bePPgT3lKbWqyLge87Xsby7zqmVHX9HewBPC+gPPtsrszJKsqsBHNtsLNQ0cGm+pOpUWyG9yRqb9nlwSsbC/NxuTn3f3WgbE3FNVQtfE09KHO4GzxfS9lLLS+WU3ZNfLTyslhcWvY4Obra44HsOnivTW628TKymZOz7w6zeLXDVh+tFh+xPZ9UT1PQOYYgM3vc0lrR2fiJOgWwbnboR7OY5rJJHmSxdithuOLWjS6Ub+TSVLRFVPskppJ3y45A1zi7A3CAL5kB2tr3VJ9ptFDTVMUMLAxjYQctSXOJu4nMnIZrclhXtoLhtG+EgdCy1+IF7keJt4KzMrTZEqxyjaeXLVOaXbzIZRii6W2eoGd9LcUxGoezjdrP7RKM/uA8O1aBtSt6OJzhxs0d7sv1VA3S9oLJwGMgmFtTZpaO839FYN4apz4sLQcTXNdhIIvbhfQFZyuujSOx0xoPggWJhR1TrDG0sPn8QnwKw4nTfQeBc4exOZKU9UtzDuXoUIqNzzpbtIS4/gOSGg7s03Nc1v4mE8xkfHSyd1MbmkjRw1vp8E1fVEDrty5jMW7VOmWqY+h2mHNvcO15ceagq/c6nm/eQPME7buxMJFjqSRwHaEsdnRyjEx+A/iYRY/xDQ+qqvtD2w6mpCxst3zEx3DSHNZbr3OmYNvErWEm9mWSEdocbr+16zjFUETNaSOkaLPsDbEW/fble4sVp2ztoxzsEkTw9p4j5jhZed919xxUxCVrjkSLDLC5vAnXS3mrZsTYddBJeBxbbM3vY24OGjr9ufat07OY0/b28cdK3rEGQ+6z5u5BZtXV8tTLd13vdk0DTubybzKWq2PqHOElPIyoJGbSXRPzzNzmwAZ2zCt+7u7Tadtz15He863jYcgqM32cbD3a6MYi9zZCM8NgB2A2OXqpk7OHG7/4nE/OycNaEYb2qaLXQlGwNyDbdwGXkuxhPIo8Z4gHvH6Lk27vinSAU6MckFz0PagjoDyVUXLi46uJPcL5fXKy4ZDnn/lLPddzr8yfC/wDjyS1LCSb27lLBK2Xvcv2Wy1lOJ8bY2ufhAcHXLRk54t23AHMLZqYtpmMgjADGANA09NSdSe1NNzqSSl2dTxzWEgaeryuS4NP8IOfco6oqSJCHEF/va8DobJlPZbHAuGgBRROJNiuqQ9W/YPRCR7b3Go5IEOVm/td2GJ+itk9rXgHsvex7P1WgCdZ17YNnPkbA5r3NaMbSGki5NiL21yBUyv4GjHXAxl2IWLb3HK3D4IqOG7gSLtyyvmeOfjwQrtlviBI0PjZTOz4g4tbGC9xAyja55vYfhGS1x8Xswytx0WLZu+08IAZFCGt0BaR49UjPtsrNsjf2SU/+zkedCYbvAv3geqqFBsx7qqKlfDNG+RwHXYW2Grjc62AK3DZ9AyGNscYDWtFgBx7TzJ4laSlFaFjc5PsgH7VY1nSTxyQMyzmAaOdtdT4lSuzmMDA8G4fYtJ0wnS2WShpNlfb6qR07D0FM7o4w49WR4F5Hkdhs3wU1WPs5rBlYX8NBkueVG6ch30uFLiXFpkU3YMl3GzVA6GdbA0yYiCDYcSNEiIGXvZRW928/2aaGFsZkdI2Vxs4NwMZq434WBVYpfazSu99srO9mIf8AErO1dF3KiybQ2bGHkx3jcdcGmed8Oip22NvCIvjrYH4OsGuLcTJBzBF7G3Dgnu3d7YJYTJSvx1HVYxoDxq77zeNs9OakNm7HlnjYa5jLg4hGLkA6Bz76nP3dOalR7NfJ+nsZ7lxxx0YFIxxmkIJa9hBJcbAuuSMDW5XBtl2rRKakwMDXEOdbrG1gTxsOX6KK2bWRQl2IEE26wF8uWWiloaxsmbHNf3HP9fgtkqOZuwdAO5JmhzyJF87g6940Tppy0XV8lQhn0bxxDu8EH4X9EfTfiBH/ACHw/RO8V0ZaEANmm+hB7j8ka7lpWnUeOh8xmknQOHuuuOTwD5EZoAVw/WSCRxP/AAN83IIA8uTUl3ZgDMnLjmr37MN3mPlNVMLxQEYR+ObVoF9cIu7vAVWFGXv6ozc42HeVocla2jp2wR2LmN6x4Bxzce039Fitm7SS6JXenfPoesSDK4WYz8I5ns9VnB2jK+QyuecZNy65HlbQJGeYveXOzJ5rksKuyFE2fcre+KpYyJxImawAtd9+wsXNP3u7VWnowvNrZ3RuxNcWOaQ5rgbEEcQVq243tJbPaGpIbLo1+jX8gfwu9U0wcS99GoDfrZ7pqazAXOD2EAdpwn1ViuiATJop27e4TIiJKnDI7gywLGk5XN/eKtkL2M6rWhgvbqgNHwARSEjRKup8UZB1IOiNC2NdsSlkRkDcTo+sABc2vZ2HtsSfBd7K2i2aMPaQR2eHl3Jhs3aoAIlcBhNsTuHDrLo0LaZ5miv0byOkjGYuSAJGcjzA1zSTsdHeyj+7JYcnPkcM73u4kk887rmlN3vJNzit/buTv7OGswsAaOQyHgmbYMNy3LiRw8FLGiQaLd3ouJ9pMiaXvcGNGpdoqpvxvBLCyB8AOTi55scOEC2F/YblQW8+9jayOKGEEYy1zweDr2a2/Eam/cssmRJP8FxiOd5JmysqKsf9UMpor/7Y/wBQjlc3VM2Zu26Z4bG3E4+Q7SdAFqNVu2JYWQ3LWxhtnDmBnlxvcqY2bsmOBmCJoA4ni7tceK8/0WV5VKT+WXNpaILdrcyOlGI2fKdXcG9jAdO9TxgTvAi6NerFnOyIqKBRFTs3O4uDzBIPmFbHRpvLS3ViK7Dt6qh+8JWjhJr4OGak6TfGB+UodA782bf6h8wFzU7OUTV7OvqEAXSCUPGKNzXt5tIPojbJbUELMZKF0bsUTnRnmwkemqkaHfqoiIE4ErOJtheBzyyPklyXyBoLD5I+jHDLu/RR2zNrxTtxMNjxB9e0KQbpkbjmFQB4O34BBdWQQBhHR4XXGRBNrJtXOytzT1+pTOojusmbXZHCNLtYumxG+iVjjU2URtbT5ZJvDH8cv8dqnjEp/wBn2zB9sa/KzGyEg24jCLX43IVINFl9mW2Z5YHtqCXdG5oYXAh+AjiT7wByB1V0BTcuv6LmOThxV2ZPseYbpZpskWHRCrqMDC7y7TwQ3SsSM83+qeipag3s4uaB34x+hSPsw3x6VjonnNo92+n5gOR9Qs53w2/LUVMge+7GPe1rW3wgAkXA565qO2PtJ9NM2aPVp04EHVp7CsU/kujX9ue0SSjkdHPTkm56N7CAyRnBwvfrcwOSe7F3zjqm9Q2d+A5OBPMcR2hRb956GqiDZXsLXAEskviaT22yIPEclSa/YwhkbLRzNlaxwcACOkbY36w+83tHiFHK2VRsUEDXMLH5tcCCOBByzWf7A2IGbWfELuZAXOz5C2EHxI8lI7N9psEhDZGPheO5zT2AjMeSs9DWRStErALuu3FaxIaePMX9FxeuyrHjv79FwTJiOQFLNUBWTPaQRp2J3RbXByORWfpfUquL6InD7EuCgkmPvmEoCvTTM6OlyWo0atMkSdCmlRRAqQREJpgVmr2d2KErdm9ivcsN1HVOzwUNgUrZ1S6nfxwHlq3tHMcxx8Fdtm17ZLAGzjY3YbXHMf3UNVbL7EzponROFr2v5dqhToC9dG/8Z/4oKvfteT/cZ5FBVzCjMH668ShhRudmfFFZUzRHDtR2rvCpXYdKSXSNYXuYDgaBq86d9syrBQyvMbGStaZntkOGwAZcWYHcra+KFHqxPJTopRKtm5b42MkeXta+4b1iBZvvZXPE6pq7cOcaOjP8xHqE1rtmsp4SJ4myvxDIdbXIAEDx8kJDlNUXOffCmiA6WaNoPEOB+AupZ8gNnNIIcAb875ghYpvjQRRtY2ONrJA52PBoBhbYHxJ8lObk+0QNDKepNg0BrJDpbQB3b2pMF2jVvtmFl+SpPtA3tdTwXBtLJdsYHDgXnuBVpLcQBBGHW98iOd1i+/laKqtcY3Yo4wI2HgcPvEdhK58km3RUYlUjBP8AdPYIg7JOafZ3NLfZwNE1oqhlFEQbFTVDE2+RIcM7j5Jt0V7oNfgII7lCdsqharpjIcYzcTw4nTzWr0lL0UUcX4GAH+K1z8SVRNz2CWqaMPVZ+8df8unxstBbm6/ivmfrOTnkjhRrj+46gl0ba90JdmtJu3IoqcdYnl6lLgrmy+s/51FNWEYchrFWvjNnZj60UtTVbXi4P6ps6zhZwTKagcw4mEr1/SeuU4qna/0ynAngUeJQ1Ltfg/I81KRzA6L2ceWM9MxaFka4ujWyZAa4cxKIimA1kpgUgaFp4KQIRBiniAx/ZreSCkMKNOgMT4nvQQQWjNEWHYPuM/jK6rv9aL/uu/8AEo0Fr/E55e4stJp9ck1h9+Tvi9AiQSiTIznef/Wm/iPqqrVce5BBYy2dUdGtR/8AxA/7T/RZtQaNQQXPPZpHRJSe8kZNUEFS0B03UpOfRBBZxKeiz+zj/Vm/7X/2CvUHFBBfK/UP3v8ARpH2jmn0PelUEF5n1H3RNcQTk6Z7qCCv6L75ETISu95Ptk6IIL6v0nuOWRKhGjQXrIzDCMIIKiQIkEEAdoIIK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UUEhQWFBUVFxQXGBgUGBQYFxcXFxYXFBgYFRgXHCYeFxkjGRQVHy8gIycpLCwsFR4xNTAqNSYrLCkBCQoKDgwOGg8PGikcHBwpKSkpKSkpKSkpKSkpKSkpKSkvKSkpKSkpKSkpKSkpKSksLCkpKSksKSkpKSkpKSkpKf/AABEIAOEA4QMBIgACEQEDEQH/xAAcAAAABwEBAAAAAAAAAAAAAAAAAQMEBQYHAgj/xABDEAABAwIDBAcFBQcDAwUAAAABAAIDBBESITEFBkFREyJhcYGRsQcyocHwFEJSYtEVI3KCkuHxM1OiQ3OyFjQ1wtL/xAAaAQADAQEBAQAAAAAAAAAAAAAAAQIDBAUG/8QAKBEAAgICAgEDAwUBAAAAAAAAAAECEQMxEiETBDJBBVFhIjRCgaEU/9oADAMBAAIRAxEAPwDR5za2fwt+i7hc7gbef6pfD2eGXrZcdGUyQOaba59p/vdcBh55+CUa09q4wOvoUAG1p5fEfoj+H13I2A3zulQfr6KLASc8c0MQ7fIJUn6sEm8tOv6IALGO3yCLFnYE+RRhreB+N0DfTE3yN/VAALTz9UXW5pTGLcETX/WadiI2Vx6Zt/wO+slzC7rld1H+t3Mdz5rim95yljQ8ujuiKNIo6a7Nd4km3VdpgC65xI7okAC6Sq5LNPclU2rtAOZAQAtTdVo7Bf5lFun7j3HV7r/M/FxSW0H4YXn8uEd7ur813s+IiNgF9AfPNUZ/JP4keJRAlI4kLptW/wDF6IKslboByjBXO5pVu0DyHmUBZIXQTL9odnxRoAYFo5D68UVhyXZP1n+qJw+s0gOHgDgiY8cvilAi6IcggARvGSVUXW7YiiOZu4cG2Pmo6bfH8LPMn5K1jkyHNIsv1wSL+OY8lV372y8A0eF/Ups/eKU6kf0tVeKQvJEt0Yz4aopGC56oOZ5KoM3hkBuCPILs7xSHXD/SE/DIPIi09GPwDzajaBZ3V4dmfxVYbvI/i1vkf1SzN5zoW2vyJU+KQeREpE0dI6ww9XTXiO1KUZzd3pns6ua8uIOdhkddUtDUhjHvOguVm1TLi7JIoBROzd54J39GxxEgucLgb2GpvoVKgpUWdtXS5aUd0AAokCiQB0msxu9g5XKcJsw3kPYAPNACO2SSxjRq97fhc+pCYb91P2akdZ1nSERtsTftI7gPRPq137+MHRjS4+JsP/H4rP8A2jbd6apEbTdkLcPe45uPeNPBXRlZEU+3KhnuVEo/mv6qRg32rG/9Vr/42D1CrjZF30iukTbLhF7Sqge/DG7+Elp9VMbG3/E8rIzA9rnG1w5pA5k9gWbl6v8A7MNj3Lp3j8rLjlm4+g81LQ02XXpfzfXmgpLAOTfJGsy+xiT9ZIX+skuY+z1Qwj6/wqoYgmm1qwxQveNQLDvOSkg0fVlC74i1KSPxM9U4rsmT6KPJISVzjskwUd16KXRxnXSI+kXCF0Ad4keNJ4kC5D6AVxoi9NXVQGpSUm0h93NQ5xRfBkpTVJaQQSLKT2ltMNpXFxAxOAzOvG3wVRftB/DK3Ym1btLp4uieBbEHXbkbjhnkuXI1LRvBNbJD2eyl9VJLwa13m42HotPidcLKN361lKLMYHHPN9+PcVOSb+SBpAjaD+IEkDwKyZqjQ4yjWZ0PtBnjcDJaWM6ggAg9jh81dqDeenmaC2RoJ+642IPI8FIyVJQuucSF0CDJTejNy483eiUlfYE8gUns8WYL9/zTWwZG7SrRGKmVxsI2gDTNwFgPNY5LKXOLjq4knxzWk71bPqZ6YCGNz2ukc+TDhJy0GG9yMzp2Dgs3qaR7Dhe0tI4OBafIgKkZ0cArrEkiUMSomh7Q05lkaxuriGjvOX13LcNjUrIomRtOTQAO22p7yc/FZv7OtlYnumc0kN6rbZZnU+A9VpjKoMyAyy8/RS2Wh55oJH9pjl8W/qgpKtmcze2fM2ii8XvPoE0k9s8nBsI8JD81lbhme/5pUBQ5s1jitGiSe2OoOhYO6P8AUpOD2iT1TxDI67X3uMDRoLjTNUjZ9S1jiXsEgLSAHaXKf7FYxtQwiRvvWAwvv1gQOGWvFOE3YpYkky7Rrqy5YuiV6qPNCBREoXUXtOq64aNAAe9ROXEqMeRIvk5JhNTE3N795TUTLsVBPFc0ptnQoJHL6Zw0SJcb2dkfgU76XtRPYHBZGox6ctueIBKRxdYW+8L93P4p7NEAwl33bm/YAougONjez0SGPzJnYJZl+YSDGaAAkmwAGpJ4DtVx2fuHdl6iXoidGNGJ4/iaAc0m0tjpsqoiJuHC4ORsmtJU4HPidrnh7eXdkn++G5s0EbpYZeljb7zmYmvj7ZIzmB+YXCqMFY8jrkuLbWJ94XNrEoTvQqLts/a08YuyRzdLgE28irBR7+yNykY1/aOqf0VNoazE3PiE4EyYqNFdvPFJFduLPK1tCnb9rNERsHe7bhra3NZ9saYF7h2gq3xjFYcyEITLbssYYWZcL5+aVq4Y3ttM1j28ngEfFcxGzQOxQm2aWVzrhzi29xgsbXFrOYfeHd5IEVzffdKliZJOwGJrYXOa1l8LpcbQ3W4w2dawss42NTPqZREyMukdcgNIAyF88SvG9Gy56mPoo3x3xAkEmJxHEFjsjnbyR7mbpzUczZy0PNnBzcQFg7I2dpdIGi8brbLFLTNjdk+13Dt19UhtfaHRRvkvnw7XHIDz9FO9OHN0OfO2R5H+ypXtBnDTDHlnjee4dUepQMiv2/P/ALh8kFEfaW8x5oIAzmUgE6+Y5nkusSRm1Pf8yumuWDOqJ2l6OXDIx3JzT8Qm4QBQumU+0aaXZlFiPALiM9Vp5tafNoKSqK4RjE48bd54AL2U+jxvmjmRzwbuFh3jXlZQW0Ku7mvAthNj23UpPWlxN+Btblb/ACVCVuT/AMr8j381yZZWzqxxpDx77WPddKxS3Kb4MgD3eaJjreWvaFiakgx2SMuTVktguX1aBiW2aj92QNXWHmm9M+wAGlrJptKW5b3paFtyB+IgeZt81IVZfty6TC3prdd18LiPcZzb+Z3PgB2qSr9viLJpu48eJJ+uKe09J0cbWjgB8Bb0yVL2k68pJ0zsuT3S7OulGI4ftF7nXL3ZhwIJuCHCxbb8JBtZMWbvQEOaGOaHWvZ3Lldc4+aVZV5ZLW6MWrFIN3IwLNc5p/NYj4JpXbMkizcLtP3m5j+ydu2hpfguhtXItN3AjMO5KoyZLiQ9JNnJ2AegTim2vVQPPRu6RrbGzveAN7d4ySMUAYXuDsTHWtz0tYpGhrC6aQ8mNGfff0WuzMvGx/aqxxwzNLCMj2dluauVHvBFK27HB3Zx8ljE8MUp6zQDawcBZ1+BNtbaKKLKimJLX42AA4mkA9vVJvkkKkXv2kVl5ow3g0k95Vh3M2I19MDMMRdzJ05ZLLqPbv2iRpkBJt71zwV2pt8pGMDIwABpkShMb0aPTUrI24WDCFkftCrnS1z2l12xgRtwZW4kG+pxE5qSk3nqH/ed8AmTZnk3AaCdTbO/PT5puSFQ0/8ASR5P/qagpbppPxfA/wD6QU8kOjKJDcmwOp9UbChIcz3n5rmFQzZCyIIBHhUll+2ZNjp4jzYPhl8k22mR1CMyw4hyuElsNzm04DwW9Z1r62JvohLKNNfBdzncUjhUKk2Rz6t5N3Ad7b3HffVIVpJYSdQRa3FPnQ62y7OCi6rqnTqnVYmg7oarE2xSsz7C3M2+vBRUZwuy0ITgz593zQMdunySRcm4lXXSIGN6xS+6sQfVQ8gcR/lH62URPmpLdacMqY/zXb8L/JRLTKh7kbJESeF8vr5qnb5U4a+7bZ2PmrCxsjyx7HhmAnELE4wefAaZKsbzVAkme2+QaNNLnMrkg+ztnG0Vl8xvzUhSNyv2eP8AdRhcAfDh9Z/3TqKqtllfL+9j8l0HLYb5cbrZW4cE5fQEZ8PPwySUT2jrdU34W0Pf28kI6skkZEdtwgBhJdpIObSSD46FRdPU9Hjadbm5/spirp7ZjiRlny4KC21SvY8ksNtSQCRc55lXEzkLt2gb2HmfkpahquYuDrlqq1SdYi6laeYk9VWZk5S7HjbI6RhwtcAMIBOE/e8L6K9bt7mxTxCR73gE6ANHrfkqVsp40vi52GS1zdSlcKVmVri+eXjYp8UK2NJNw6cts0vaeeK/mDkq9XbkzREloEjfy5O/pK0QtIQB+v0SaQWZf+z5P9t/9BRLVfPzP6oKeKKs8mvGZ7/mVw3VKSanvPzSbtVBsxQFWfcqljc+R8gBMYaWg6Z3ubc1VwVYd2YSGvkvkeqOR4k+gTgqYSf6aJarqMbim66JSbitWY0BxUbW6WTmapI4X8QomtlxatA/mSGMjUYAWu8D2Jw2TIczmmBjGIG9/ilXTAalIQ+Y5G9+SQheToCe4FG+/EEd4KVoqg3SeSebBaDUMubAG5P4QM7/AFzTFkDnaAnuCnt3qCVpJETbEWxSAmw42F+Kic41sqKdl4pNodW8Tw4Z5t0cO5Vave4SOxH3jnf+ymGh7AMNsuAAA8AAm21mdLG2RrbOBIcO3guTHJOR2SVxKw5/h9cFzLLl7x7v8IquQ3IOSQB7cl2bORjyGoJFuHxyTqB1s+d/VMYPnr29ngnJN8h9BJgmO4JCTivk2+vMcM8lUK+uc5zsyAScrm3+FYNqVuBmBp67tSL5cLg6Kv8AQq4ozkxGklsFLUUmVgollK8uAY0kk2AAuSVp2624uBodUMu46NOjR4alKU1HY4QcnRDbLrhGCDbPjlkrdsHf6aB4EkhljNuq4i7R+XiLBT0W6dM5oDoIyP4R66rL/aDsuGANjjcMcUr24QbuETwXgHiQOB/OiOTkVPHxN4pN5aeS1po+sL2cQ12ff8lIdEHAFpFr6ixB8V523H3fq6mJ8lM8P6JwEkBdZxaRcOaDkeI4G4VnDpInWIdG8ai7o3jvAtfvVmNtGwdF9WQWaftCr/HP/XIgnQrIen9jZJ/e1IGekbPm4qYpfZJRN9/pZf4n4R5NAWjSbKHBx8UhNs54zGEgam9kkkW7Ko3dahpWOeaaMNYL4nDG4/1X1uLLP9ubYDpC4NwgnqMaALDQZDILQ95qtr6SW33SwH+oHxCy9wFyeJTaA5aHHNxw9g+ZSElHfRzx/MbJwukhjP7O5o1c7vsUnT7AfUF4BDQ22IkH72YAtxUkGJWKVzPcJF9c0mrERsW5LAbFznc+A+Cl6TdKJujBftz9UrT7Tc05gOHHgVP0VbE8ZOseRyK4s3kR041AYxbFAGQA7kvFu90hDQ3GToApmOG5AAuTw5q47F2OIW3Obzr2D8IWOOMpujaUlFGcwbGEbsLm4TyIsk9t7TjpGguY9xOgaMvF2gWp1ULXi0jQ4do07lCbV3QimaWtdhv913Wb8cwtX6d332iFltFRpd2KmqaHmeKGJwBH2f8AeOcDb75sAfiFIRbhNhbaF7jc9fpjix9uQ6p7lFSbq11A4yUpJbxazrsd/E3+ymdhb/xSER1I+zy6Z36Nx7Dq09h810xjH4RjzdkLtXc1ljiaWng4G4v3qgz0/RvLHc/ML0MaIOGoIPiD+qqm8HsxjqH42u6J3HCAQe8FUoUOc0zIGgl3krZuhuu6oeC5pEQyc7t/LfInsVnofZCxrrvne4cg0N+OdleaPZrYmNYwWa0AAdyqjKyr7U9nVJO0AsLHAWD4zZ3iNHKh7c9lc0HWje2VlwLk4XC+l2nXwK2osULtikkeRhDSBpiNrHmhukOMVJ9lK2Nu/HSuY1oBlcLudx8OQ/RW6Blhd/l+ijqDZ3RvfJI/E6/WdoBbg3sSuy610z3OewtF7Nabe7oD6Ljf5O6kukTUel1jPtU2eY69zwBaZjXg25DAR/x+K1yGuDsbh7rcbR/ISCfEhUT2owY20z+yUXGn3SB6/FaY32YZV0Vr2Zbwmkr2PcbRSfu5P4XHI/yusfNeh6zZ0ctukY11jkSMweYOq8vyswjmTkB81vvs33qbWUoacpYA1jxe9wBZrgeINrc7grpORMsP7HZzd5oJ8ggoaSvw3LiABmTyCz/ePed0pLWHDGDkBx7Su9u74CoxNiN2AkXGjiMjbmARbvvyVO2htaOIF0jvAZk9lkEtjXeHaBbGTc3JAaL6kkcPNVmCvzIT7Z8xqpunmwthiDi1hdYHI5m2Z1uSOVlVnV3WNrWucxfMc80wRZ2zhLMlXO5WxxW1UcGMtDrku42aLm11qu8PsvgbSuNK1wljGIXc52O2bmkaAkX042SsozIPR9KouatP3Rfvy+CJhe7U5JiJMzD/AAj6X6KbwxgcUs0BD72BM7E3mlp3AsIdbg8YgO6+YV+2J7RopSGzjoXHje8Z8dW+PmswhjuQALk5ADiVqO5+4bY2iWoaHyHMNObWd4Oru9Skloq2WQSh9iCCDpYgg9osjlNhYanUphW15ElogGtbcEgDrH5AJB20pPwg+ajyxRr42yZbILcslF7b3fp6hv72Nrr5YhYO8CE3O1JPwhvfcpT9oEjP4JeWIeKRWYdn1lBc0jzUQC5MMnvNA1w/2Vh2BvvT1RDL9FLxjkyN/wAp0clDW63wgG2Vjw4X78/NRO0t24Ks5gNfrjZqAM7nnn6qlNMTxtKy7BiMNWex19ds3KQGrpxx++wd5z0zscu1W7YW9EFW28L+txY7J7e8cfBWZEm6NNaiA4TbWye2RAIGmVqDZBPvA21N+LvmkqQOD3kDK5t36D4q0PhBURtCSGkYXyOJueqzK5PZ+qz4GyyfLK9BaClmx5BrZbuPAuJz83KG3+MbaOESO0OJuAi5s0jLnclJuq6iqMsL+jMM1xhaDisTcAEns1ITej9k1TI4GVzYo2e41zjI4DmQMgey6SjxYZMnKNIoJiJNyLdnIcu/tVg3D2y+lrWOa1zmuOCRrQSSx2uQ4jIjuKvsPs+oYAXTyOltmRoP6Y7uPmp3Z88LGD7JAA06ENEYI5knrFU5GCiWjp28x8UFXftMn+3H/U79EaOQ6ME2vPisxnVaLNaBo1o+te0qBmm6Z+EG0bePPgT3lKbWqyLge87Xsby7zqmVHX9HewBPC+gPPtsrszJKsqsBHNtsLNQ0cGm+pOpUWyG9yRqb9nlwSsbC/NxuTn3f3WgbE3FNVQtfE09KHO4GzxfS9lLLS+WU3ZNfLTyslhcWvY4Obra44HsOnivTW628TKymZOz7w6zeLXDVh+tFh+xPZ9UT1PQOYYgM3vc0lrR2fiJOgWwbnboR7OY5rJJHmSxdithuOLWjS6Ub+TSVLRFVPskppJ3y45A1zi7A3CAL5kB2tr3VJ9ptFDTVMUMLAxjYQctSXOJu4nMnIZrclhXtoLhtG+EgdCy1+IF7keJt4KzMrTZEqxyjaeXLVOaXbzIZRii6W2eoGd9LcUxGoezjdrP7RKM/uA8O1aBtSt6OJzhxs0d7sv1VA3S9oLJwGMgmFtTZpaO839FYN4apz4sLQcTXNdhIIvbhfQFZyuujSOx0xoPggWJhR1TrDG0sPn8QnwKw4nTfQeBc4exOZKU9UtzDuXoUIqNzzpbtIS4/gOSGg7s03Nc1v4mE8xkfHSyd1MbmkjRw1vp8E1fVEDrty5jMW7VOmWqY+h2mHNvcO15ceagq/c6nm/eQPME7buxMJFjqSRwHaEsdnRyjEx+A/iYRY/xDQ+qqvtD2w6mpCxst3zEx3DSHNZbr3OmYNvErWEm9mWSEdocbr+16zjFUETNaSOkaLPsDbEW/fble4sVp2ztoxzsEkTw9p4j5jhZed919xxUxCVrjkSLDLC5vAnXS3mrZsTYddBJeBxbbM3vY24OGjr9ufat07OY0/b28cdK3rEGQ+6z5u5BZtXV8tTLd13vdk0DTubybzKWq2PqHOElPIyoJGbSXRPzzNzmwAZ2zCt+7u7Tadtz15He863jYcgqM32cbD3a6MYi9zZCM8NgB2A2OXqpk7OHG7/4nE/OycNaEYb2qaLXQlGwNyDbdwGXkuxhPIo8Z4gHvH6Lk27vinSAU6MckFz0PagjoDyVUXLi46uJPcL5fXKy4ZDnn/lLPddzr8yfC/wDjyS1LCSb27lLBK2Xvcv2Wy1lOJ8bY2ufhAcHXLRk54t23AHMLZqYtpmMgjADGANA09NSdSe1NNzqSSl2dTxzWEgaeryuS4NP8IOfco6oqSJCHEF/va8DobJlPZbHAuGgBRROJNiuqQ9W/YPRCR7b3Go5IEOVm/td2GJ+itk9rXgHsvex7P1WgCdZ17YNnPkbA5r3NaMbSGki5NiL21yBUyv4GjHXAxl2IWLb3HK3D4IqOG7gSLtyyvmeOfjwQrtlviBI0PjZTOz4g4tbGC9xAyja55vYfhGS1x8Xswytx0WLZu+08IAZFCGt0BaR49UjPtsrNsjf2SU/+zkedCYbvAv3geqqFBsx7qqKlfDNG+RwHXYW2Grjc62AK3DZ9AyGNscYDWtFgBx7TzJ4laSlFaFjc5PsgH7VY1nSTxyQMyzmAaOdtdT4lSuzmMDA8G4fYtJ0wnS2WShpNlfb6qR07D0FM7o4w49WR4F5Hkdhs3wU1WPs5rBlYX8NBkueVG6ch30uFLiXFpkU3YMl3GzVA6GdbA0yYiCDYcSNEiIGXvZRW928/2aaGFsZkdI2Vxs4NwMZq434WBVYpfazSu99srO9mIf8AErO1dF3KiybQ2bGHkx3jcdcGmed8Oip22NvCIvjrYH4OsGuLcTJBzBF7G3Dgnu3d7YJYTJSvx1HVYxoDxq77zeNs9OakNm7HlnjYa5jLg4hGLkA6Bz76nP3dOalR7NfJ+nsZ7lxxx0YFIxxmkIJa9hBJcbAuuSMDW5XBtl2rRKakwMDXEOdbrG1gTxsOX6KK2bWRQl2IEE26wF8uWWiloaxsmbHNf3HP9fgtkqOZuwdAO5JmhzyJF87g6940Tppy0XV8lQhn0bxxDu8EH4X9EfTfiBH/ACHw/RO8V0ZaEANmm+hB7j8ka7lpWnUeOh8xmknQOHuuuOTwD5EZoAVw/WSCRxP/AAN83IIA8uTUl3ZgDMnLjmr37MN3mPlNVMLxQEYR+ObVoF9cIu7vAVWFGXv6ozc42HeVocla2jp2wR2LmN6x4Bxzce039Fitm7SS6JXenfPoesSDK4WYz8I5ns9VnB2jK+QyuecZNy65HlbQJGeYveXOzJ5rksKuyFE2fcre+KpYyJxImawAtd9+wsXNP3u7VWnowvNrZ3RuxNcWOaQ5rgbEEcQVq243tJbPaGpIbLo1+jX8gfwu9U0wcS99GoDfrZ7pqazAXOD2EAdpwn1ViuiATJop27e4TIiJKnDI7gywLGk5XN/eKtkL2M6rWhgvbqgNHwARSEjRKup8UZB1IOiNC2NdsSlkRkDcTo+sABc2vZ2HtsSfBd7K2i2aMPaQR2eHl3Jhs3aoAIlcBhNsTuHDrLo0LaZ5miv0byOkjGYuSAJGcjzA1zSTsdHeyj+7JYcnPkcM73u4kk887rmlN3vJNzit/buTv7OGswsAaOQyHgmbYMNy3LiRw8FLGiQaLd3ouJ9pMiaXvcGNGpdoqpvxvBLCyB8AOTi55scOEC2F/YblQW8+9jayOKGEEYy1zweDr2a2/Eam/cssmRJP8FxiOd5JmysqKsf9UMpor/7Y/wBQjlc3VM2Zu26Z4bG3E4+Q7SdAFqNVu2JYWQ3LWxhtnDmBnlxvcqY2bsmOBmCJoA4ni7tceK8/0WV5VKT+WXNpaILdrcyOlGI2fKdXcG9jAdO9TxgTvAi6NerFnOyIqKBRFTs3O4uDzBIPmFbHRpvLS3ViK7Dt6qh+8JWjhJr4OGak6TfGB+UodA782bf6h8wFzU7OUTV7OvqEAXSCUPGKNzXt5tIPojbJbUELMZKF0bsUTnRnmwkemqkaHfqoiIE4ErOJtheBzyyPklyXyBoLD5I+jHDLu/RR2zNrxTtxMNjxB9e0KQbpkbjmFQB4O34BBdWQQBhHR4XXGRBNrJtXOytzT1+pTOojusmbXZHCNLtYumxG+iVjjU2URtbT5ZJvDH8cv8dqnjEp/wBn2zB9sa/KzGyEg24jCLX43IVINFl9mW2Z5YHtqCXdG5oYXAh+AjiT7wByB1V0BTcuv6LmOThxV2ZPseYbpZpskWHRCrqMDC7y7TwQ3SsSM83+qeipag3s4uaB34x+hSPsw3x6VjonnNo92+n5gOR9Qs53w2/LUVMge+7GPe1rW3wgAkXA565qO2PtJ9NM2aPVp04EHVp7CsU/kujX9ue0SSjkdHPTkm56N7CAyRnBwvfrcwOSe7F3zjqm9Q2d+A5OBPMcR2hRb956GqiDZXsLXAEskviaT22yIPEclSa/YwhkbLRzNlaxwcACOkbY36w+83tHiFHK2VRsUEDXMLH5tcCCOBByzWf7A2IGbWfELuZAXOz5C2EHxI8lI7N9psEhDZGPheO5zT2AjMeSs9DWRStErALuu3FaxIaePMX9FxeuyrHjv79FwTJiOQFLNUBWTPaQRp2J3RbXByORWfpfUquL6InD7EuCgkmPvmEoCvTTM6OlyWo0atMkSdCmlRRAqQREJpgVmr2d2KErdm9ivcsN1HVOzwUNgUrZ1S6nfxwHlq3tHMcxx8Fdtm17ZLAGzjY3YbXHMf3UNVbL7EzponROFr2v5dqhToC9dG/8Z/4oKvfteT/cZ5FBVzCjMH668ShhRudmfFFZUzRHDtR2rvCpXYdKSXSNYXuYDgaBq86d9syrBQyvMbGStaZntkOGwAZcWYHcra+KFHqxPJTopRKtm5b42MkeXta+4b1iBZvvZXPE6pq7cOcaOjP8xHqE1rtmsp4SJ4myvxDIdbXIAEDx8kJDlNUXOffCmiA6WaNoPEOB+AupZ8gNnNIIcAb875ghYpvjQRRtY2ONrJA52PBoBhbYHxJ8lObk+0QNDKepNg0BrJDpbQB3b2pMF2jVvtmFl+SpPtA3tdTwXBtLJdsYHDgXnuBVpLcQBBGHW98iOd1i+/laKqtcY3Yo4wI2HgcPvEdhK58km3RUYlUjBP8AdPYIg7JOafZ3NLfZwNE1oqhlFEQbFTVDE2+RIcM7j5Jt0V7oNfgII7lCdsqharpjIcYzcTw4nTzWr0lL0UUcX4GAH+K1z8SVRNz2CWqaMPVZ+8df8unxstBbm6/ivmfrOTnkjhRrj+46gl0ba90JdmtJu3IoqcdYnl6lLgrmy+s/51FNWEYchrFWvjNnZj60UtTVbXi4P6ps6zhZwTKagcw4mEr1/SeuU4qna/0ynAngUeJQ1Ltfg/I81KRzA6L2ceWM9MxaFka4ujWyZAa4cxKIimA1kpgUgaFp4KQIRBiniAx/ZreSCkMKNOgMT4nvQQQWjNEWHYPuM/jK6rv9aL/uu/8AEo0Fr/E55e4stJp9ck1h9+Tvi9AiQSiTIznef/Wm/iPqqrVce5BBYy2dUdGtR/8AxA/7T/RZtQaNQQXPPZpHRJSe8kZNUEFS0B03UpOfRBBZxKeiz+zj/Vm/7X/2CvUHFBBfK/UP3v8ARpH2jmn0PelUEF5n1H3RNcQTk6Z7qCCv6L75ETISu95Ptk6IIL6v0nuOWRKhGjQXrIzDCMIIKiQIkEEAdoIIK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hQSERUUEhQWFBUVFxQXGBgUGBQYFxcXFxYXFBgYFRgXHCYeFxkjGRQVHy8gIycpLCwsFR4xNTAqNSYrLCkBCQoKDgwOGg8PGikcHBwpKSkpKSkpKSkpKSkpKSkpKSkvKSkpKSkpKSkpKSkpKSksLCkpKSksKSkpKSkpKSkpKf/AABEIAOEA4QMBIgACEQEDEQH/xAAcAAAABwEBAAAAAAAAAAAAAAAAAQMEBQYHAgj/xABDEAABAwIDBAcFBQcDAwUAAAABAAIDBBESITEFBkFREyJhcYGRsQcyocHwFEJSYtEVI3KCkuHxM1OiQ3OyFjQ1wtL/xAAaAQADAQEBAQAAAAAAAAAAAAAAAQIDBAUG/8QAKBEAAgICAgEDAwUBAAAAAAAAAAECEQMxEiETBDJBBVFhIjRCgaEU/9oADAMBAAIRAxEAPwDR5za2fwt+i7hc7gbef6pfD2eGXrZcdGUyQOaba59p/vdcBh55+CUa09q4wOvoUAG1p5fEfoj+H13I2A3zulQfr6KLASc8c0MQ7fIJUn6sEm8tOv6IALGO3yCLFnYE+RRhreB+N0DfTE3yN/VAALTz9UXW5pTGLcETX/WadiI2Vx6Zt/wO+slzC7rld1H+t3Mdz5rim95yljQ8ujuiKNIo6a7Nd4km3VdpgC65xI7okAC6Sq5LNPclU2rtAOZAQAtTdVo7Bf5lFun7j3HV7r/M/FxSW0H4YXn8uEd7ur813s+IiNgF9AfPNUZ/JP4keJRAlI4kLptW/wDF6IKslboByjBXO5pVu0DyHmUBZIXQTL9odnxRoAYFo5D68UVhyXZP1n+qJw+s0gOHgDgiY8cvilAi6IcggARvGSVUXW7YiiOZu4cG2Pmo6bfH8LPMn5K1jkyHNIsv1wSL+OY8lV372y8A0eF/Ups/eKU6kf0tVeKQvJEt0Yz4aopGC56oOZ5KoM3hkBuCPILs7xSHXD/SE/DIPIi09GPwDzajaBZ3V4dmfxVYbvI/i1vkf1SzN5zoW2vyJU+KQeREpE0dI6ww9XTXiO1KUZzd3pns6ua8uIOdhkddUtDUhjHvOguVm1TLi7JIoBROzd54J39GxxEgucLgb2GpvoVKgpUWdtXS5aUd0AAokCiQB0msxu9g5XKcJsw3kPYAPNACO2SSxjRq97fhc+pCYb91P2akdZ1nSERtsTftI7gPRPq137+MHRjS4+JsP/H4rP8A2jbd6apEbTdkLcPe45uPeNPBXRlZEU+3KhnuVEo/mv6qRg32rG/9Vr/42D1CrjZF30iukTbLhF7Sqge/DG7+Elp9VMbG3/E8rIzA9rnG1w5pA5k9gWbl6v8A7MNj3Lp3j8rLjlm4+g81LQ02XXpfzfXmgpLAOTfJGsy+xiT9ZIX+skuY+z1Qwj6/wqoYgmm1qwxQveNQLDvOSkg0fVlC74i1KSPxM9U4rsmT6KPJISVzjskwUd16KXRxnXSI+kXCF0Ad4keNJ4kC5D6AVxoi9NXVQGpSUm0h93NQ5xRfBkpTVJaQQSLKT2ltMNpXFxAxOAzOvG3wVRftB/DK3Ym1btLp4uieBbEHXbkbjhnkuXI1LRvBNbJD2eyl9VJLwa13m42HotPidcLKN361lKLMYHHPN9+PcVOSb+SBpAjaD+IEkDwKyZqjQ4yjWZ0PtBnjcDJaWM6ggAg9jh81dqDeenmaC2RoJ+642IPI8FIyVJQuucSF0CDJTejNy483eiUlfYE8gUns8WYL9/zTWwZG7SrRGKmVxsI2gDTNwFgPNY5LKXOLjq4knxzWk71bPqZ6YCGNz2ukc+TDhJy0GG9yMzp2Dgs3qaR7Dhe0tI4OBafIgKkZ0cArrEkiUMSomh7Q05lkaxuriGjvOX13LcNjUrIomRtOTQAO22p7yc/FZv7OtlYnumc0kN6rbZZnU+A9VpjKoMyAyy8/RS2Wh55oJH9pjl8W/qgpKtmcze2fM2ii8XvPoE0k9s8nBsI8JD81lbhme/5pUBQ5s1jitGiSe2OoOhYO6P8AUpOD2iT1TxDI67X3uMDRoLjTNUjZ9S1jiXsEgLSAHaXKf7FYxtQwiRvvWAwvv1gQOGWvFOE3YpYkky7Rrqy5YuiV6qPNCBREoXUXtOq64aNAAe9ROXEqMeRIvk5JhNTE3N795TUTLsVBPFc0ptnQoJHL6Zw0SJcb2dkfgU76XtRPYHBZGox6ctueIBKRxdYW+8L93P4p7NEAwl33bm/YAougONjez0SGPzJnYJZl+YSDGaAAkmwAGpJ4DtVx2fuHdl6iXoidGNGJ4/iaAc0m0tjpsqoiJuHC4ORsmtJU4HPidrnh7eXdkn++G5s0EbpYZeljb7zmYmvj7ZIzmB+YXCqMFY8jrkuLbWJ94XNrEoTvQqLts/a08YuyRzdLgE28irBR7+yNykY1/aOqf0VNoazE3PiE4EyYqNFdvPFJFduLPK1tCnb9rNERsHe7bhra3NZ9saYF7h2gq3xjFYcyEITLbssYYWZcL5+aVq4Y3ttM1j28ngEfFcxGzQOxQm2aWVzrhzi29xgsbXFrOYfeHd5IEVzffdKliZJOwGJrYXOa1l8LpcbQ3W4w2dawss42NTPqZREyMukdcgNIAyF88SvG9Gy56mPoo3x3xAkEmJxHEFjsjnbyR7mbpzUczZy0PNnBzcQFg7I2dpdIGi8brbLFLTNjdk+13Dt19UhtfaHRRvkvnw7XHIDz9FO9OHN0OfO2R5H+ypXtBnDTDHlnjee4dUepQMiv2/P/ALh8kFEfaW8x5oIAzmUgE6+Y5nkusSRm1Pf8yumuWDOqJ2l6OXDIx3JzT8Qm4QBQumU+0aaXZlFiPALiM9Vp5tafNoKSqK4RjE48bd54AL2U+jxvmjmRzwbuFh3jXlZQW0Ku7mvAthNj23UpPWlxN+Btblb/ACVCVuT/AMr8j381yZZWzqxxpDx77WPddKxS3Kb4MgD3eaJjreWvaFiakgx2SMuTVktguX1aBiW2aj92QNXWHmm9M+wAGlrJptKW5b3paFtyB+IgeZt81IVZfty6TC3prdd18LiPcZzb+Z3PgB2qSr9viLJpu48eJJ+uKe09J0cbWjgB8Bb0yVL2k68pJ0zsuT3S7OulGI4ftF7nXL3ZhwIJuCHCxbb8JBtZMWbvQEOaGOaHWvZ3Lldc4+aVZV5ZLW6MWrFIN3IwLNc5p/NYj4JpXbMkizcLtP3m5j+ydu2hpfguhtXItN3AjMO5KoyZLiQ9JNnJ2AegTim2vVQPPRu6RrbGzveAN7d4ySMUAYXuDsTHWtz0tYpGhrC6aQ8mNGfff0WuzMvGx/aqxxwzNLCMj2dluauVHvBFK27HB3Zx8ljE8MUp6zQDawcBZ1+BNtbaKKLKimJLX42AA4mkA9vVJvkkKkXv2kVl5ow3g0k95Vh3M2I19MDMMRdzJ05ZLLqPbv2iRpkBJt71zwV2pt8pGMDIwABpkShMb0aPTUrI24WDCFkftCrnS1z2l12xgRtwZW4kG+pxE5qSk3nqH/ed8AmTZnk3AaCdTbO/PT5puSFQ0/8ASR5P/qagpbppPxfA/wD6QU8kOjKJDcmwOp9UbChIcz3n5rmFQzZCyIIBHhUll+2ZNjp4jzYPhl8k22mR1CMyw4hyuElsNzm04DwW9Z1r62JvohLKNNfBdzncUjhUKk2Rz6t5N3Ad7b3HffVIVpJYSdQRa3FPnQ62y7OCi6rqnTqnVYmg7oarE2xSsz7C3M2+vBRUZwuy0ITgz593zQMdunySRcm4lXXSIGN6xS+6sQfVQ8gcR/lH62URPmpLdacMqY/zXb8L/JRLTKh7kbJESeF8vr5qnb5U4a+7bZ2PmrCxsjyx7HhmAnELE4wefAaZKsbzVAkme2+QaNNLnMrkg+ztnG0Vl8xvzUhSNyv2eP8AdRhcAfDh9Z/3TqKqtllfL+9j8l0HLYb5cbrZW4cE5fQEZ8PPwySUT2jrdU34W0Pf28kI6skkZEdtwgBhJdpIObSSD46FRdPU9Hjadbm5/spirp7ZjiRlny4KC21SvY8ksNtSQCRc55lXEzkLt2gb2HmfkpahquYuDrlqq1SdYi6laeYk9VWZk5S7HjbI6RhwtcAMIBOE/e8L6K9bt7mxTxCR73gE6ANHrfkqVsp40vi52GS1zdSlcKVmVri+eXjYp8UK2NJNw6cts0vaeeK/mDkq9XbkzREloEjfy5O/pK0QtIQB+v0SaQWZf+z5P9t/9BRLVfPzP6oKeKKs8mvGZ7/mVw3VKSanvPzSbtVBsxQFWfcqljc+R8gBMYaWg6Z3ubc1VwVYd2YSGvkvkeqOR4k+gTgqYSf6aJarqMbim66JSbitWY0BxUbW6WTmapI4X8QomtlxatA/mSGMjUYAWu8D2Jw2TIczmmBjGIG9/ilXTAalIQ+Y5G9+SQheToCe4FG+/EEd4KVoqg3SeSebBaDUMubAG5P4QM7/AFzTFkDnaAnuCnt3qCVpJETbEWxSAmw42F+Kic41sqKdl4pNodW8Tw4Z5t0cO5Vave4SOxH3jnf+ymGh7AMNsuAAA8AAm21mdLG2RrbOBIcO3guTHJOR2SVxKw5/h9cFzLLl7x7v8IquQ3IOSQB7cl2bORjyGoJFuHxyTqB1s+d/VMYPnr29ngnJN8h9BJgmO4JCTivk2+vMcM8lUK+uc5zsyAScrm3+FYNqVuBmBp67tSL5cLg6Kv8AQq4ozkxGklsFLUUmVgollK8uAY0kk2AAuSVp2624uBodUMu46NOjR4alKU1HY4QcnRDbLrhGCDbPjlkrdsHf6aB4EkhljNuq4i7R+XiLBT0W6dM5oDoIyP4R66rL/aDsuGANjjcMcUr24QbuETwXgHiQOB/OiOTkVPHxN4pN5aeS1po+sL2cQ12ff8lIdEHAFpFr6ixB8V523H3fq6mJ8lM8P6JwEkBdZxaRcOaDkeI4G4VnDpInWIdG8ai7o3jvAtfvVmNtGwdF9WQWaftCr/HP/XIgnQrIen9jZJ/e1IGekbPm4qYpfZJRN9/pZf4n4R5NAWjSbKHBx8UhNs54zGEgam9kkkW7Ko3dahpWOeaaMNYL4nDG4/1X1uLLP9ubYDpC4NwgnqMaALDQZDILQ95qtr6SW33SwH+oHxCy9wFyeJTaA5aHHNxw9g+ZSElHfRzx/MbJwukhjP7O5o1c7vsUnT7AfUF4BDQ22IkH72YAtxUkGJWKVzPcJF9c0mrERsW5LAbFznc+A+Cl6TdKJujBftz9UrT7Tc05gOHHgVP0VbE8ZOseRyK4s3kR041AYxbFAGQA7kvFu90hDQ3GToApmOG5AAuTw5q47F2OIW3Obzr2D8IWOOMpujaUlFGcwbGEbsLm4TyIsk9t7TjpGguY9xOgaMvF2gWp1ULXi0jQ4do07lCbV3QimaWtdhv913Wb8cwtX6d332iFltFRpd2KmqaHmeKGJwBH2f8AeOcDb75sAfiFIRbhNhbaF7jc9fpjix9uQ6p7lFSbq11A4yUpJbxazrsd/E3+ymdhb/xSER1I+zy6Z36Nx7Dq09h810xjH4RjzdkLtXc1ljiaWng4G4v3qgz0/RvLHc/ML0MaIOGoIPiD+qqm8HsxjqH42u6J3HCAQe8FUoUOc0zIGgl3krZuhuu6oeC5pEQyc7t/LfInsVnofZCxrrvne4cg0N+OdleaPZrYmNYwWa0AAdyqjKyr7U9nVJO0AsLHAWD4zZ3iNHKh7c9lc0HWje2VlwLk4XC+l2nXwK2osULtikkeRhDSBpiNrHmhukOMVJ9lK2Nu/HSuY1oBlcLudx8OQ/RW6Blhd/l+ijqDZ3RvfJI/E6/WdoBbg3sSuy610z3OewtF7Nabe7oD6Ljf5O6kukTUel1jPtU2eY69zwBaZjXg25DAR/x+K1yGuDsbh7rcbR/ISCfEhUT2owY20z+yUXGn3SB6/FaY32YZV0Vr2Zbwmkr2PcbRSfu5P4XHI/yusfNeh6zZ0ctukY11jkSMweYOq8vyswjmTkB81vvs33qbWUoacpYA1jxe9wBZrgeINrc7grpORMsP7HZzd5oJ8ggoaSvw3LiABmTyCz/ePed0pLWHDGDkBx7Su9u74CoxNiN2AkXGjiMjbmARbvvyVO2htaOIF0jvAZk9lkEtjXeHaBbGTc3JAaL6kkcPNVmCvzIT7Z8xqpunmwthiDi1hdYHI5m2Z1uSOVlVnV3WNrWucxfMc80wRZ2zhLMlXO5WxxW1UcGMtDrku42aLm11qu8PsvgbSuNK1wljGIXc52O2bmkaAkX042SsozIPR9KouatP3Rfvy+CJhe7U5JiJMzD/AAj6X6KbwxgcUs0BD72BM7E3mlp3AsIdbg8YgO6+YV+2J7RopSGzjoXHje8Z8dW+PmswhjuQALk5ADiVqO5+4bY2iWoaHyHMNObWd4Oru9Skloq2WQSh9iCCDpYgg9osjlNhYanUphW15ElogGtbcEgDrH5AJB20pPwg+ajyxRr42yZbILcslF7b3fp6hv72Nrr5YhYO8CE3O1JPwhvfcpT9oEjP4JeWIeKRWYdn1lBc0jzUQC5MMnvNA1w/2Vh2BvvT1RDL9FLxjkyN/wAp0clDW63wgG2Vjw4X78/NRO0t24Ks5gNfrjZqAM7nnn6qlNMTxtKy7BiMNWex19ds3KQGrpxx++wd5z0zscu1W7YW9EFW28L+txY7J7e8cfBWZEm6NNaiA4TbWye2RAIGmVqDZBPvA21N+LvmkqQOD3kDK5t36D4q0PhBURtCSGkYXyOJueqzK5PZ+qz4GyyfLK9BaClmx5BrZbuPAuJz83KG3+MbaOESO0OJuAi5s0jLnclJuq6iqMsL+jMM1xhaDisTcAEns1ITej9k1TI4GVzYo2e41zjI4DmQMgey6SjxYZMnKNIoJiJNyLdnIcu/tVg3D2y+lrWOa1zmuOCRrQSSx2uQ4jIjuKvsPs+oYAXTyOltmRoP6Y7uPmp3Z88LGD7JAA06ENEYI5knrFU5GCiWjp28x8UFXftMn+3H/U79EaOQ6ME2vPisxnVaLNaBo1o+te0qBmm6Z+EG0bePPgT3lKbWqyLge87Xsby7zqmVHX9HewBPC+gPPtsrszJKsqsBHNtsLNQ0cGm+pOpUWyG9yRqb9nlwSsbC/NxuTn3f3WgbE3FNVQtfE09KHO4GzxfS9lLLS+WU3ZNfLTyslhcWvY4Obra44HsOnivTW628TKymZOz7w6zeLXDVh+tFh+xPZ9UT1PQOYYgM3vc0lrR2fiJOgWwbnboR7OY5rJJHmSxdithuOLWjS6Ub+TSVLRFVPskppJ3y45A1zi7A3CAL5kB2tr3VJ9ptFDTVMUMLAxjYQctSXOJu4nMnIZrclhXtoLhtG+EgdCy1+IF7keJt4KzMrTZEqxyjaeXLVOaXbzIZRii6W2eoGd9LcUxGoezjdrP7RKM/uA8O1aBtSt6OJzhxs0d7sv1VA3S9oLJwGMgmFtTZpaO839FYN4apz4sLQcTXNdhIIvbhfQFZyuujSOx0xoPggWJhR1TrDG0sPn8QnwKw4nTfQeBc4exOZKU9UtzDuXoUIqNzzpbtIS4/gOSGg7s03Nc1v4mE8xkfHSyd1MbmkjRw1vp8E1fVEDrty5jMW7VOmWqY+h2mHNvcO15ceagq/c6nm/eQPME7buxMJFjqSRwHaEsdnRyjEx+A/iYRY/xDQ+qqvtD2w6mpCxst3zEx3DSHNZbr3OmYNvErWEm9mWSEdocbr+16zjFUETNaSOkaLPsDbEW/fble4sVp2ztoxzsEkTw9p4j5jhZed919xxUxCVrjkSLDLC5vAnXS3mrZsTYddBJeBxbbM3vY24OGjr9ufat07OY0/b28cdK3rEGQ+6z5u5BZtXV8tTLd13vdk0DTubybzKWq2PqHOElPIyoJGbSXRPzzNzmwAZ2zCt+7u7Tadtz15He863jYcgqM32cbD3a6MYi9zZCM8NgB2A2OXqpk7OHG7/4nE/OycNaEYb2qaLXQlGwNyDbdwGXkuxhPIo8Z4gHvH6Lk27vinSAU6MckFz0PagjoDyVUXLi46uJPcL5fXKy4ZDnn/lLPddzr8yfC/wDjyS1LCSb27lLBK2Xvcv2Wy1lOJ8bY2ufhAcHXLRk54t23AHMLZqYtpmMgjADGANA09NSdSe1NNzqSSl2dTxzWEgaeryuS4NP8IOfco6oqSJCHEF/va8DobJlPZbHAuGgBRROJNiuqQ9W/YPRCR7b3Go5IEOVm/td2GJ+itk9rXgHsvex7P1WgCdZ17YNnPkbA5r3NaMbSGki5NiL21yBUyv4GjHXAxl2IWLb3HK3D4IqOG7gSLtyyvmeOfjwQrtlviBI0PjZTOz4g4tbGC9xAyja55vYfhGS1x8Xswytx0WLZu+08IAZFCGt0BaR49UjPtsrNsjf2SU/+zkedCYbvAv3geqqFBsx7qqKlfDNG+RwHXYW2Grjc62AK3DZ9AyGNscYDWtFgBx7TzJ4laSlFaFjc5PsgH7VY1nSTxyQMyzmAaOdtdT4lSuzmMDA8G4fYtJ0wnS2WShpNlfb6qR07D0FM7o4w49WR4F5Hkdhs3wU1WPs5rBlYX8NBkueVG6ch30uFLiXFpkU3YMl3GzVA6GdbA0yYiCDYcSNEiIGXvZRW928/2aaGFsZkdI2Vxs4NwMZq434WBVYpfazSu99srO9mIf8AErO1dF3KiybQ2bGHkx3jcdcGmed8Oip22NvCIvjrYH4OsGuLcTJBzBF7G3Dgnu3d7YJYTJSvx1HVYxoDxq77zeNs9OakNm7HlnjYa5jLg4hGLkA6Bz76nP3dOalR7NfJ+nsZ7lxxx0YFIxxmkIJa9hBJcbAuuSMDW5XBtl2rRKakwMDXEOdbrG1gTxsOX6KK2bWRQl2IEE26wF8uWWiloaxsmbHNf3HP9fgtkqOZuwdAO5JmhzyJF87g6940Tppy0XV8lQhn0bxxDu8EH4X9EfTfiBH/ACHw/RO8V0ZaEANmm+hB7j8ka7lpWnUeOh8xmknQOHuuuOTwD5EZoAVw/WSCRxP/AAN83IIA8uTUl3ZgDMnLjmr37MN3mPlNVMLxQEYR+ObVoF9cIu7vAVWFGXv6ozc42HeVocla2jp2wR2LmN6x4Bxzce039Fitm7SS6JXenfPoesSDK4WYz8I5ns9VnB2jK+QyuecZNy65HlbQJGeYveXOzJ5rksKuyFE2fcre+KpYyJxImawAtd9+wsXNP3u7VWnowvNrZ3RuxNcWOaQ5rgbEEcQVq243tJbPaGpIbLo1+jX8gfwu9U0wcS99GoDfrZ7pqazAXOD2EAdpwn1ViuiATJop27e4TIiJKnDI7gywLGk5XN/eKtkL2M6rWhgvbqgNHwARSEjRKup8UZB1IOiNC2NdsSlkRkDcTo+sABc2vZ2HtsSfBd7K2i2aMPaQR2eHl3Jhs3aoAIlcBhNsTuHDrLo0LaZ5miv0byOkjGYuSAJGcjzA1zSTsdHeyj+7JYcnPkcM73u4kk887rmlN3vJNzit/buTv7OGswsAaOQyHgmbYMNy3LiRw8FLGiQaLd3ouJ9pMiaXvcGNGpdoqpvxvBLCyB8AOTi55scOEC2F/YblQW8+9jayOKGEEYy1zweDr2a2/Eam/cssmRJP8FxiOd5JmysqKsf9UMpor/7Y/wBQjlc3VM2Zu26Z4bG3E4+Q7SdAFqNVu2JYWQ3LWxhtnDmBnlxvcqY2bsmOBmCJoA4ni7tceK8/0WV5VKT+WXNpaILdrcyOlGI2fKdXcG9jAdO9TxgTvAi6NerFnOyIqKBRFTs3O4uDzBIPmFbHRpvLS3ViK7Dt6qh+8JWjhJr4OGak6TfGB+UodA782bf6h8wFzU7OUTV7OvqEAXSCUPGKNzXt5tIPojbJbUELMZKF0bsUTnRnmwkemqkaHfqoiIE4ErOJtheBzyyPklyXyBoLD5I+jHDLu/RR2zNrxTtxMNjxB9e0KQbpkbjmFQB4O34BBdWQQBhHR4XXGRBNrJtXOytzT1+pTOojusmbXZHCNLtYumxG+iVjjU2URtbT5ZJvDH8cv8dqnjEp/wBn2zB9sa/KzGyEg24jCLX43IVINFl9mW2Z5YHtqCXdG5oYXAh+AjiT7wByB1V0BTcuv6LmOThxV2ZPseYbpZpskWHRCrqMDC7y7TwQ3SsSM83+qeipag3s4uaB34x+hSPsw3x6VjonnNo92+n5gOR9Qs53w2/LUVMge+7GPe1rW3wgAkXA565qO2PtJ9NM2aPVp04EHVp7CsU/kujX9ue0SSjkdHPTkm56N7CAyRnBwvfrcwOSe7F3zjqm9Q2d+A5OBPMcR2hRb956GqiDZXsLXAEskviaT22yIPEclSa/YwhkbLRzNlaxwcACOkbY36w+83tHiFHK2VRsUEDXMLH5tcCCOBByzWf7A2IGbWfELuZAXOz5C2EHxI8lI7N9psEhDZGPheO5zT2AjMeSs9DWRStErALuu3FaxIaePMX9FxeuyrHjv79FwTJiOQFLNUBWTPaQRp2J3RbXByORWfpfUquL6InD7EuCgkmPvmEoCvTTM6OlyWo0atMkSdCmlRRAqQREJpgVmr2d2KErdm9ivcsN1HVOzwUNgUrZ1S6nfxwHlq3tHMcxx8Fdtm17ZLAGzjY3YbXHMf3UNVbL7EzponROFr2v5dqhToC9dG/8Z/4oKvfteT/cZ5FBVzCjMH668ShhRudmfFFZUzRHDtR2rvCpXYdKSXSNYXuYDgaBq86d9syrBQyvMbGStaZntkOGwAZcWYHcra+KFHqxPJTopRKtm5b42MkeXta+4b1iBZvvZXPE6pq7cOcaOjP8xHqE1rtmsp4SJ4myvxDIdbXIAEDx8kJDlNUXOffCmiA6WaNoPEOB+AupZ8gNnNIIcAb875ghYpvjQRRtY2ONrJA52PBoBhbYHxJ8lObk+0QNDKepNg0BrJDpbQB3b2pMF2jVvtmFl+SpPtA3tdTwXBtLJdsYHDgXnuBVpLcQBBGHW98iOd1i+/laKqtcY3Yo4wI2HgcPvEdhK58km3RUYlUjBP8AdPYIg7JOafZ3NLfZwNE1oqhlFEQbFTVDE2+RIcM7j5Jt0V7oNfgII7lCdsqharpjIcYzcTw4nTzWr0lL0UUcX4GAH+K1z8SVRNz2CWqaMPVZ+8df8unxstBbm6/ivmfrOTnkjhRrj+46gl0ba90JdmtJu3IoqcdYnl6lLgrmy+s/51FNWEYchrFWvjNnZj60UtTVbXi4P6ps6zhZwTKagcw4mEr1/SeuU4qna/0ynAngUeJQ1Ltfg/I81KRzA6L2ceWM9MxaFka4ujWyZAa4cxKIimA1kpgUgaFp4KQIRBiniAx/ZreSCkMKNOgMT4nvQQQWjNEWHYPuM/jK6rv9aL/uu/8AEo0Fr/E55e4stJp9ck1h9+Tvi9AiQSiTIznef/Wm/iPqqrVce5BBYy2dUdGtR/8AxA/7T/RZtQaNQQXPPZpHRJSe8kZNUEFS0B03UpOfRBBZxKeiz+zj/Vm/7X/2CvUHFBBfK/UP3v8ARpH2jmn0PelUEF5n1H3RNcQTk6Z7qCCv6L75ETISu95Ptk6IIL6v0nuOWRKhGjQXrIzDCMIIKiQIkEEAdoIIK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data:image/jpeg;base64,/9j/4AAQSkZJRgABAQAAAQABAAD/2wCEAAkGBhQSERUUEhQWFBUVFxQXGBgUGBQYFxcXFxYXFBgYFRgXHCYeFxkjGRQVHy8gIycpLCwsFR4xNTAqNSYrLCkBCQoKDgwOGg8PGikcHBwpKSkpKSkpKSkpKSkpKSkpKSkvKSkpKSkpKSkpKSkpKSksLCkpKSksKSkpKSkpKSkpKf/AABEIAOEA4QMBIgACEQEDEQH/xAAcAAAABwEBAAAAAAAAAAAAAAAAAQMEBQYHAgj/xABDEAABAwIDBAcFBQcDAwUAAAABAAIDBBESITEFBkFREyJhcYGRsQcyocHwFEJSYtEVI3KCkuHxM1OiQ3OyFjQ1wtL/xAAaAQADAQEBAQAAAAAAAAAAAAAAAQIDBAUG/8QAKBEAAgICAgEDAwUBAAAAAAAAAAECEQMxEiETBDJBBVFhIjRCgaEU/9oADAMBAAIRAxEAPwDR5za2fwt+i7hc7gbef6pfD2eGXrZcdGUyQOaba59p/vdcBh55+CUa09q4wOvoUAG1p5fEfoj+H13I2A3zulQfr6KLASc8c0MQ7fIJUn6sEm8tOv6IALGO3yCLFnYE+RRhreB+N0DfTE3yN/VAALTz9UXW5pTGLcETX/WadiI2Vx6Zt/wO+slzC7rld1H+t3Mdz5rim95yljQ8ujuiKNIo6a7Nd4km3VdpgC65xI7okAC6Sq5LNPclU2rtAOZAQAtTdVo7Bf5lFun7j3HV7r/M/FxSW0H4YXn8uEd7ur813s+IiNgF9AfPNUZ/JP4keJRAlI4kLptW/wDF6IKslboByjBXO5pVu0DyHmUBZIXQTL9odnxRoAYFo5D68UVhyXZP1n+qJw+s0gOHgDgiY8cvilAi6IcggARvGSVUXW7YiiOZu4cG2Pmo6bfH8LPMn5K1jkyHNIsv1wSL+OY8lV372y8A0eF/Ups/eKU6kf0tVeKQvJEt0Yz4aopGC56oOZ5KoM3hkBuCPILs7xSHXD/SE/DIPIi09GPwDzajaBZ3V4dmfxVYbvI/i1vkf1SzN5zoW2vyJU+KQeREpE0dI6ww9XTXiO1KUZzd3pns6ua8uIOdhkddUtDUhjHvOguVm1TLi7JIoBROzd54J39GxxEgucLgb2GpvoVKgpUWdtXS5aUd0AAokCiQB0msxu9g5XKcJsw3kPYAPNACO2SSxjRq97fhc+pCYb91P2akdZ1nSERtsTftI7gPRPq137+MHRjS4+JsP/H4rP8A2jbd6apEbTdkLcPe45uPeNPBXRlZEU+3KhnuVEo/mv6qRg32rG/9Vr/42D1CrjZF30iukTbLhF7Sqge/DG7+Elp9VMbG3/E8rIzA9rnG1w5pA5k9gWbl6v8A7MNj3Lp3j8rLjlm4+g81LQ02XXpfzfXmgpLAOTfJGsy+xiT9ZIX+skuY+z1Qwj6/wqoYgmm1qwxQveNQLDvOSkg0fVlC74i1KSPxM9U4rsmT6KPJISVzjskwUd16KXRxnXSI+kXCF0Ad4keNJ4kC5D6AVxoi9NXVQGpSUm0h93NQ5xRfBkpTVJaQQSLKT2ltMNpXFxAxOAzOvG3wVRftB/DK3Ym1btLp4uieBbEHXbkbjhnkuXI1LRvBNbJD2eyl9VJLwa13m42HotPidcLKN361lKLMYHHPN9+PcVOSb+SBpAjaD+IEkDwKyZqjQ4yjWZ0PtBnjcDJaWM6ggAg9jh81dqDeenmaC2RoJ+642IPI8FIyVJQuucSF0CDJTejNy483eiUlfYE8gUns8WYL9/zTWwZG7SrRGKmVxsI2gDTNwFgPNY5LKXOLjq4knxzWk71bPqZ6YCGNz2ukc+TDhJy0GG9yMzp2Dgs3qaR7Dhe0tI4OBafIgKkZ0cArrEkiUMSomh7Q05lkaxuriGjvOX13LcNjUrIomRtOTQAO22p7yc/FZv7OtlYnumc0kN6rbZZnU+A9VpjKoMyAyy8/RS2Wh55oJH9pjl8W/qgpKtmcze2fM2ii8XvPoE0k9s8nBsI8JD81lbhme/5pUBQ5s1jitGiSe2OoOhYO6P8AUpOD2iT1TxDI67X3uMDRoLjTNUjZ9S1jiXsEgLSAHaXKf7FYxtQwiRvvWAwvv1gQOGWvFOE3YpYkky7Rrqy5YuiV6qPNCBREoXUXtOq64aNAAe9ROXEqMeRIvk5JhNTE3N795TUTLsVBPFc0ptnQoJHL6Zw0SJcb2dkfgU76XtRPYHBZGox6ctueIBKRxdYW+8L93P4p7NEAwl33bm/YAougONjez0SGPzJnYJZl+YSDGaAAkmwAGpJ4DtVx2fuHdl6iXoidGNGJ4/iaAc0m0tjpsqoiJuHC4ORsmtJU4HPidrnh7eXdkn++G5s0EbpYZeljb7zmYmvj7ZIzmB+YXCqMFY8jrkuLbWJ94XNrEoTvQqLts/a08YuyRzdLgE28irBR7+yNykY1/aOqf0VNoazE3PiE4EyYqNFdvPFJFduLPK1tCnb9rNERsHe7bhra3NZ9saYF7h2gq3xjFYcyEITLbssYYWZcL5+aVq4Y3ttM1j28ngEfFcxGzQOxQm2aWVzrhzi29xgsbXFrOYfeHd5IEVzffdKliZJOwGJrYXOa1l8LpcbQ3W4w2dawss42NTPqZREyMukdcgNIAyF88SvG9Gy56mPoo3x3xAkEmJxHEFjsjnbyR7mbpzUczZy0PNnBzcQFg7I2dpdIGi8brbLFLTNjdk+13Dt19UhtfaHRRvkvnw7XHIDz9FO9OHN0OfO2R5H+ypXtBnDTDHlnjee4dUepQMiv2/P/ALh8kFEfaW8x5oIAzmUgE6+Y5nkusSRm1Pf8yumuWDOqJ2l6OXDIx3JzT8Qm4QBQumU+0aaXZlFiPALiM9Vp5tafNoKSqK4RjE48bd54AL2U+jxvmjmRzwbuFh3jXlZQW0Ku7mvAthNj23UpPWlxN+Btblb/ACVCVuT/AMr8j381yZZWzqxxpDx77WPddKxS3Kb4MgD3eaJjreWvaFiakgx2SMuTVktguX1aBiW2aj92QNXWHmm9M+wAGlrJptKW5b3paFtyB+IgeZt81IVZfty6TC3prdd18LiPcZzb+Z3PgB2qSr9viLJpu48eJJ+uKe09J0cbWjgB8Bb0yVL2k68pJ0zsuT3S7OulGI4ftF7nXL3ZhwIJuCHCxbb8JBtZMWbvQEOaGOaHWvZ3Lldc4+aVZV5ZLW6MWrFIN3IwLNc5p/NYj4JpXbMkizcLtP3m5j+ydu2hpfguhtXItN3AjMO5KoyZLiQ9JNnJ2AegTim2vVQPPRu6RrbGzveAN7d4ySMUAYXuDsTHWtz0tYpGhrC6aQ8mNGfff0WuzMvGx/aqxxwzNLCMj2dluauVHvBFK27HB3Zx8ljE8MUp6zQDawcBZ1+BNtbaKKLKimJLX42AA4mkA9vVJvkkKkXv2kVl5ow3g0k95Vh3M2I19MDMMRdzJ05ZLLqPbv2iRpkBJt71zwV2pt8pGMDIwABpkShMb0aPTUrI24WDCFkftCrnS1z2l12xgRtwZW4kG+pxE5qSk3nqH/ed8AmTZnk3AaCdTbO/PT5puSFQ0/8ASR5P/qagpbppPxfA/wD6QU8kOjKJDcmwOp9UbChIcz3n5rmFQzZCyIIBHhUll+2ZNjp4jzYPhl8k22mR1CMyw4hyuElsNzm04DwW9Z1r62JvohLKNNfBdzncUjhUKk2Rz6t5N3Ad7b3HffVIVpJYSdQRa3FPnQ62y7OCi6rqnTqnVYmg7oarE2xSsz7C3M2+vBRUZwuy0ITgz593zQMdunySRcm4lXXSIGN6xS+6sQfVQ8gcR/lH62URPmpLdacMqY/zXb8L/JRLTKh7kbJESeF8vr5qnb5U4a+7bZ2PmrCxsjyx7HhmAnELE4wefAaZKsbzVAkme2+QaNNLnMrkg+ztnG0Vl8xvzUhSNyv2eP8AdRhcAfDh9Z/3TqKqtllfL+9j8l0HLYb5cbrZW4cE5fQEZ8PPwySUT2jrdU34W0Pf28kI6skkZEdtwgBhJdpIObSSD46FRdPU9Hjadbm5/spirp7ZjiRlny4KC21SvY8ksNtSQCRc55lXEzkLt2gb2HmfkpahquYuDrlqq1SdYi6laeYk9VWZk5S7HjbI6RhwtcAMIBOE/e8L6K9bt7mxTxCR73gE6ANHrfkqVsp40vi52GS1zdSlcKVmVri+eXjYp8UK2NJNw6cts0vaeeK/mDkq9XbkzREloEjfy5O/pK0QtIQB+v0SaQWZf+z5P9t/9BRLVfPzP6oKeKKs8mvGZ7/mVw3VKSanvPzSbtVBsxQFWfcqljc+R8gBMYaWg6Z3ubc1VwVYd2YSGvkvkeqOR4k+gTgqYSf6aJarqMbim66JSbitWY0BxUbW6WTmapI4X8QomtlxatA/mSGMjUYAWu8D2Jw2TIczmmBjGIG9/ilXTAalIQ+Y5G9+SQheToCe4FG+/EEd4KVoqg3SeSebBaDUMubAG5P4QM7/AFzTFkDnaAnuCnt3qCVpJETbEWxSAmw42F+Kic41sqKdl4pNodW8Tw4Z5t0cO5Vave4SOxH3jnf+ymGh7AMNsuAAA8AAm21mdLG2RrbOBIcO3guTHJOR2SVxKw5/h9cFzLLl7x7v8IquQ3IOSQB7cl2bORjyGoJFuHxyTqB1s+d/VMYPnr29ngnJN8h9BJgmO4JCTivk2+vMcM8lUK+uc5zsyAScrm3+FYNqVuBmBp67tSL5cLg6Kv8AQq4ozkxGklsFLUUmVgollK8uAY0kk2AAuSVp2624uBodUMu46NOjR4alKU1HY4QcnRDbLrhGCDbPjlkrdsHf6aB4EkhljNuq4i7R+XiLBT0W6dM5oDoIyP4R66rL/aDsuGANjjcMcUr24QbuETwXgHiQOB/OiOTkVPHxN4pN5aeS1po+sL2cQ12ff8lIdEHAFpFr6ixB8V523H3fq6mJ8lM8P6JwEkBdZxaRcOaDkeI4G4VnDpInWIdG8ai7o3jvAtfvVmNtGwdF9WQWaftCr/HP/XIgnQrIen9jZJ/e1IGekbPm4qYpfZJRN9/pZf4n4R5NAWjSbKHBx8UhNs54zGEgam9kkkW7Ko3dahpWOeaaMNYL4nDG4/1X1uLLP9ubYDpC4NwgnqMaALDQZDILQ95qtr6SW33SwH+oHxCy9wFyeJTaA5aHHNxw9g+ZSElHfRzx/MbJwukhjP7O5o1c7vsUnT7AfUF4BDQ22IkH72YAtxUkGJWKVzPcJF9c0mrERsW5LAbFznc+A+Cl6TdKJujBftz9UrT7Tc05gOHHgVP0VbE8ZOseRyK4s3kR041AYxbFAGQA7kvFu90hDQ3GToApmOG5AAuTw5q47F2OIW3Obzr2D8IWOOMpujaUlFGcwbGEbsLm4TyIsk9t7TjpGguY9xOgaMvF2gWp1ULXi0jQ4do07lCbV3QimaWtdhv913Wb8cwtX6d332iFltFRpd2KmqaHmeKGJwBH2f8AeOcDb75sAfiFIRbhNhbaF7jc9fpjix9uQ6p7lFSbq11A4yUpJbxazrsd/E3+ymdhb/xSER1I+zy6Z36Nx7Dq09h810xjH4RjzdkLtXc1ljiaWng4G4v3qgz0/RvLHc/ML0MaIOGoIPiD+qqm8HsxjqH42u6J3HCAQe8FUoUOc0zIGgl3krZuhuu6oeC5pEQyc7t/LfInsVnofZCxrrvne4cg0N+OdleaPZrYmNYwWa0AAdyqjKyr7U9nVJO0AsLHAWD4zZ3iNHKh7c9lc0HWje2VlwLk4XC+l2nXwK2osULtikkeRhDSBpiNrHmhukOMVJ9lK2Nu/HSuY1oBlcLudx8OQ/RW6Blhd/l+ijqDZ3RvfJI/E6/WdoBbg3sSuy610z3OewtF7Nabe7oD6Ljf5O6kukTUel1jPtU2eY69zwBaZjXg25DAR/x+K1yGuDsbh7rcbR/ISCfEhUT2owY20z+yUXGn3SB6/FaY32YZV0Vr2Zbwmkr2PcbRSfu5P4XHI/yusfNeh6zZ0ctukY11jkSMweYOq8vyswjmTkB81vvs33qbWUoacpYA1jxe9wBZrgeINrc7grpORMsP7HZzd5oJ8ggoaSvw3LiABmTyCz/ePed0pLWHDGDkBx7Su9u74CoxNiN2AkXGjiMjbmARbvvyVO2htaOIF0jvAZk9lkEtjXeHaBbGTc3JAaL6kkcPNVmCvzIT7Z8xqpunmwthiDi1hdYHI5m2Z1uSOVlVnV3WNrWucxfMc80wRZ2zhLMlXO5WxxW1UcGMtDrku42aLm11qu8PsvgbSuNK1wljGIXc52O2bmkaAkX042SsozIPR9KouatP3Rfvy+CJhe7U5JiJMzD/AAj6X6KbwxgcUs0BD72BM7E3mlp3AsIdbg8YgO6+YV+2J7RopSGzjoXHje8Z8dW+PmswhjuQALk5ADiVqO5+4bY2iWoaHyHMNObWd4Oru9Skloq2WQSh9iCCDpYgg9osjlNhYanUphW15ElogGtbcEgDrH5AJB20pPwg+ajyxRr42yZbILcslF7b3fp6hv72Nrr5YhYO8CE3O1JPwhvfcpT9oEjP4JeWIeKRWYdn1lBc0jzUQC5MMnvNA1w/2Vh2BvvT1RDL9FLxjkyN/wAp0clDW63wgG2Vjw4X78/NRO0t24Ks5gNfrjZqAM7nnn6qlNMTxtKy7BiMNWex19ds3KQGrpxx++wd5z0zscu1W7YW9EFW28L+txY7J7e8cfBWZEm6NNaiA4TbWye2RAIGmVqDZBPvA21N+LvmkqQOD3kDK5t36D4q0PhBURtCSGkYXyOJueqzK5PZ+qz4GyyfLK9BaClmx5BrZbuPAuJz83KG3+MbaOESO0OJuAi5s0jLnclJuq6iqMsL+jMM1xhaDisTcAEns1ITej9k1TI4GVzYo2e41zjI4DmQMgey6SjxYZMnKNIoJiJNyLdnIcu/tVg3D2y+lrWOa1zmuOCRrQSSx2uQ4jIjuKvsPs+oYAXTyOltmRoP6Y7uPmp3Z88LGD7JAA06ENEYI5knrFU5GCiWjp28x8UFXftMn+3H/U79EaOQ6ME2vPisxnVaLNaBo1o+te0qBmm6Z+EG0bePPgT3lKbWqyLge87Xsby7zqmVHX9HewBPC+gPPtsrszJKsqsBHNtsLNQ0cGm+pOpUWyG9yRqb9nlwSsbC/NxuTn3f3WgbE3FNVQtfE09KHO4GzxfS9lLLS+WU3ZNfLTyslhcWvY4Obra44HsOnivTW628TKymZOz7w6zeLXDVh+tFh+xPZ9UT1PQOYYgM3vc0lrR2fiJOgWwbnboR7OY5rJJHmSxdithuOLWjS6Ub+TSVLRFVPskppJ3y45A1zi7A3CAL5kB2tr3VJ9ptFDTVMUMLAxjYQctSXOJu4nMnIZrclhXtoLhtG+EgdCy1+IF7keJt4KzMrTZEqxyjaeXLVOaXbzIZRii6W2eoGd9LcUxGoezjdrP7RKM/uA8O1aBtSt6OJzhxs0d7sv1VA3S9oLJwGMgmFtTZpaO839FYN4apz4sLQcTXNdhIIvbhfQFZyuujSOx0xoPggWJhR1TrDG0sPn8QnwKw4nTfQeBc4exOZKU9UtzDuXoUIqNzzpbtIS4/gOSGg7s03Nc1v4mE8xkfHSyd1MbmkjRw1vp8E1fVEDrty5jMW7VOmWqY+h2mHNvcO15ceagq/c6nm/eQPME7buxMJFjqSRwHaEsdnRyjEx+A/iYRY/xDQ+qqvtD2w6mpCxst3zEx3DSHNZbr3OmYNvErWEm9mWSEdocbr+16zjFUETNaSOkaLPsDbEW/fble4sVp2ztoxzsEkTw9p4j5jhZed919xxUxCVrjkSLDLC5vAnXS3mrZsTYddBJeBxbbM3vY24OGjr9ufat07OY0/b28cdK3rEGQ+6z5u5BZtXV8tTLd13vdk0DTubybzKWq2PqHOElPIyoJGbSXRPzzNzmwAZ2zCt+7u7Tadtz15He863jYcgqM32cbD3a6MYi9zZCM8NgB2A2OXqpk7OHG7/4nE/OycNaEYb2qaLXQlGwNyDbdwGXkuxhPIo8Z4gHvH6Lk27vinSAU6MckFz0PagjoDyVUXLi46uJPcL5fXKy4ZDnn/lLPddzr8yfC/wDjyS1LCSb27lLBK2Xvcv2Wy1lOJ8bY2ufhAcHXLRk54t23AHMLZqYtpmMgjADGANA09NSdSe1NNzqSSl2dTxzWEgaeryuS4NP8IOfco6oqSJCHEF/va8DobJlPZbHAuGgBRROJNiuqQ9W/YPRCR7b3Go5IEOVm/td2GJ+itk9rXgHsvex7P1WgCdZ17YNnPkbA5r3NaMbSGki5NiL21yBUyv4GjHXAxl2IWLb3HK3D4IqOG7gSLtyyvmeOfjwQrtlviBI0PjZTOz4g4tbGC9xAyja55vYfhGS1x8Xswytx0WLZu+08IAZFCGt0BaR49UjPtsrNsjf2SU/+zkedCYbvAv3geqqFBsx7qqKlfDNG+RwHXYW2Grjc62AK3DZ9AyGNscYDWtFgBx7TzJ4laSlFaFjc5PsgH7VY1nSTxyQMyzmAaOdtdT4lSuzmMDA8G4fYtJ0wnS2WShpNlfb6qR07D0FM7o4w49WR4F5Hkdhs3wU1WPs5rBlYX8NBkueVG6ch30uFLiXFpkU3YMl3GzVA6GdbA0yYiCDYcSNEiIGXvZRW928/2aaGFsZkdI2Vxs4NwMZq434WBVYpfazSu99srO9mIf8AErO1dF3KiybQ2bGHkx3jcdcGmed8Oip22NvCIvjrYH4OsGuLcTJBzBF7G3Dgnu3d7YJYTJSvx1HVYxoDxq77zeNs9OakNm7HlnjYa5jLg4hGLkA6Bz76nP3dOalR7NfJ+nsZ7lxxx0YFIxxmkIJa9hBJcbAuuSMDW5XBtl2rRKakwMDXEOdbrG1gTxsOX6KK2bWRQl2IEE26wF8uWWiloaxsmbHNf3HP9fgtkqOZuwdAO5JmhzyJF87g6940Tppy0XV8lQhn0bxxDu8EH4X9EfTfiBH/ACHw/RO8V0ZaEANmm+hB7j8ka7lpWnUeOh8xmknQOHuuuOTwD5EZoAVw/WSCRxP/AAN83IIA8uTUl3ZgDMnLjmr37MN3mPlNVMLxQEYR+ObVoF9cIu7vAVWFGXv6ozc42HeVocla2jp2wR2LmN6x4Bxzce039Fitm7SS6JXenfPoesSDK4WYz8I5ns9VnB2jK+QyuecZNy65HlbQJGeYveXOzJ5rksKuyFE2fcre+KpYyJxImawAtd9+wsXNP3u7VWnowvNrZ3RuxNcWOaQ5rgbEEcQVq243tJbPaGpIbLo1+jX8gfwu9U0wcS99GoDfrZ7pqazAXOD2EAdpwn1ViuiATJop27e4TIiJKnDI7gywLGk5XN/eKtkL2M6rWhgvbqgNHwARSEjRKup8UZB1IOiNC2NdsSlkRkDcTo+sABc2vZ2HtsSfBd7K2i2aMPaQR2eHl3Jhs3aoAIlcBhNsTuHDrLo0LaZ5miv0byOkjGYuSAJGcjzA1zSTsdHeyj+7JYcnPkcM73u4kk887rmlN3vJNzit/buTv7OGswsAaOQyHgmbYMNy3LiRw8FLGiQaLd3ouJ9pMiaXvcGNGpdoqpvxvBLCyB8AOTi55scOEC2F/YblQW8+9jayOKGEEYy1zweDr2a2/Eam/cssmRJP8FxiOd5JmysqKsf9UMpor/7Y/wBQjlc3VM2Zu26Z4bG3E4+Q7SdAFqNVu2JYWQ3LWxhtnDmBnlxvcqY2bsmOBmCJoA4ni7tceK8/0WV5VKT+WXNpaILdrcyOlGI2fKdXcG9jAdO9TxgTvAi6NerFnOyIqKBRFTs3O4uDzBIPmFbHRpvLS3ViK7Dt6qh+8JWjhJr4OGak6TfGB+UodA782bf6h8wFzU7OUTV7OvqEAXSCUPGKNzXt5tIPojbJbUELMZKF0bsUTnRnmwkemqkaHfqoiIE4ErOJtheBzyyPklyXyBoLD5I+jHDLu/RR2zNrxTtxMNjxB9e0KQbpkbjmFQB4O34BBdWQQBhHR4XXGRBNrJtXOytzT1+pTOojusmbXZHCNLtYumxG+iVjjU2URtbT5ZJvDH8cv8dqnjEp/wBn2zB9sa/KzGyEg24jCLX43IVINFl9mW2Z5YHtqCXdG5oYXAh+AjiT7wByB1V0BTcuv6LmOThxV2ZPseYbpZpskWHRCrqMDC7y7TwQ3SsSM83+qeipag3s4uaB34x+hSPsw3x6VjonnNo92+n5gOR9Qs53w2/LUVMge+7GPe1rW3wgAkXA565qO2PtJ9NM2aPVp04EHVp7CsU/kujX9ue0SSjkdHPTkm56N7CAyRnBwvfrcwOSe7F3zjqm9Q2d+A5OBPMcR2hRb956GqiDZXsLXAEskviaT22yIPEclSa/YwhkbLRzNlaxwcACOkbY36w+83tHiFHK2VRsUEDXMLH5tcCCOBByzWf7A2IGbWfELuZAXOz5C2EHxI8lI7N9psEhDZGPheO5zT2AjMeSs9DWRStErALuu3FaxIaePMX9FxeuyrHjv79FwTJiOQFLNUBWTPaQRp2J3RbXByORWfpfUquL6InD7EuCgkmPvmEoCvTTM6OlyWo0atMkSdCmlRRAqQREJpgVmr2d2KErdm9ivcsN1HVOzwUNgUrZ1S6nfxwHlq3tHMcxx8Fdtm17ZLAGzjY3YbXHMf3UNVbL7EzponROFr2v5dqhToC9dG/8Z/4oKvfteT/cZ5FBVzCjMH668ShhRudmfFFZUzRHDtR2rvCpXYdKSXSNYXuYDgaBq86d9syrBQyvMbGStaZntkOGwAZcWYHcra+KFHqxPJTopRKtm5b42MkeXta+4b1iBZvvZXPE6pq7cOcaOjP8xHqE1rtmsp4SJ4myvxDIdbXIAEDx8kJDlNUXOffCmiA6WaNoPEOB+AupZ8gNnNIIcAb875ghYpvjQRRtY2ONrJA52PBoBhbYHxJ8lObk+0QNDKepNg0BrJDpbQB3b2pMF2jVvtmFl+SpPtA3tdTwXBtLJdsYHDgXnuBVpLcQBBGHW98iOd1i+/laKqtcY3Yo4wI2HgcPvEdhK58km3RUYlUjBP8AdPYIg7JOafZ3NLfZwNE1oqhlFEQbFTVDE2+RIcM7j5Jt0V7oNfgII7lCdsqharpjIcYzcTw4nTzWr0lL0UUcX4GAH+K1z8SVRNz2CWqaMPVZ+8df8unxstBbm6/ivmfrOTnkjhRrj+46gl0ba90JdmtJu3IoqcdYnl6lLgrmy+s/51FNWEYchrFWvjNnZj60UtTVbXi4P6ps6zhZwTKagcw4mEr1/SeuU4qna/0ynAngUeJQ1Ltfg/I81KRzA6L2ceWM9MxaFka4ujWyZAa4cxKIimA1kpgUgaFp4KQIRBiniAx/ZreSCkMKNOgMT4nvQQQWjNEWHYPuM/jK6rv9aL/uu/8AEo0Fr/E55e4stJp9ck1h9+Tvi9AiQSiTIznef/Wm/iPqqrVce5BBYy2dUdGtR/8AxA/7T/RZtQaNQQXPPZpHRJSe8kZNUEFS0B03UpOfRBBZxKeiz+zj/Vm/7X/2CvUHFBBfK/UP3v8ARpH2jmn0PelUEF5n1H3RNcQTk6Z7qCCv6L75ETISu95Ptk6IIL6v0nuOWRKhGjQXrIzDCMIIKiQIkEEAdoIIK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Slide Number Placeholder 15"/>
          <p:cNvSpPr>
            <a:spLocks noGrp="1"/>
          </p:cNvSpPr>
          <p:nvPr>
            <p:ph type="sldNum" sz="quarter" idx="12"/>
          </p:nvPr>
        </p:nvSpPr>
        <p:spPr/>
        <p:txBody>
          <a:bodyPr/>
          <a:lstStyle/>
          <a:p>
            <a:fld id="{6A670EDE-0F7F-4BEA-9A07-840700EB84AE}" type="slidenum">
              <a:rPr lang="en-US" smtClean="0"/>
              <a:pPr/>
              <a:t>6</a:t>
            </a:fld>
            <a:endParaRPr lang="en-US"/>
          </a:p>
        </p:txBody>
      </p:sp>
      <p:sp>
        <p:nvSpPr>
          <p:cNvPr id="17" name="Footer Placeholder 16"/>
          <p:cNvSpPr>
            <a:spLocks noGrp="1"/>
          </p:cNvSpPr>
          <p:nvPr>
            <p:ph type="ftr" sz="quarter" idx="11"/>
          </p:nvPr>
        </p:nvSpPr>
        <p:spPr/>
        <p:txBody>
          <a:bodyPr/>
          <a:lstStyle/>
          <a:p>
            <a:r>
              <a:rPr lang="en-US" smtClean="0"/>
              <a:t>JL Ayers Consulting, LLC</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000" dirty="0" smtClean="0"/>
              <a:t>Perspective On Governance</a:t>
            </a:r>
            <a:br>
              <a:rPr lang="en-US" sz="4000" dirty="0" smtClean="0"/>
            </a:br>
            <a:endParaRPr lang="en-US" sz="4000" dirty="0"/>
          </a:p>
        </p:txBody>
      </p:sp>
      <p:sp>
        <p:nvSpPr>
          <p:cNvPr id="7" name="Subtitle 6"/>
          <p:cNvSpPr>
            <a:spLocks noGrp="1"/>
          </p:cNvSpPr>
          <p:nvPr>
            <p:ph type="subTitle" idx="1"/>
          </p:nvPr>
        </p:nvSpPr>
        <p:spPr/>
        <p:txBody>
          <a:bodyPr/>
          <a:lstStyle/>
          <a:p>
            <a:r>
              <a:rPr lang="en-US" sz="2400" dirty="0" smtClean="0"/>
              <a:t>Robert Weil, Law Office of Robert J. Weil, PLLC, Non-profit legal counsel</a:t>
            </a:r>
          </a:p>
        </p:txBody>
      </p:sp>
      <p:sp>
        <p:nvSpPr>
          <p:cNvPr id="5" name="Slide Number Placeholder 4"/>
          <p:cNvSpPr>
            <a:spLocks noGrp="1"/>
          </p:cNvSpPr>
          <p:nvPr>
            <p:ph type="sldNum" sz="quarter" idx="12"/>
          </p:nvPr>
        </p:nvSpPr>
        <p:spPr/>
        <p:txBody>
          <a:bodyPr/>
          <a:lstStyle/>
          <a:p>
            <a:fld id="{6A670EDE-0F7F-4BEA-9A07-840700EB84A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1143000"/>
          </a:xfrm>
        </p:spPr>
        <p:txBody>
          <a:bodyPr>
            <a:normAutofit/>
          </a:bodyPr>
          <a:lstStyle/>
          <a:p>
            <a:pPr algn="ctr"/>
            <a:r>
              <a:rPr lang="en-US" sz="2800" dirty="0" smtClean="0"/>
              <a:t>Legal Characteristics of a Nonprofit Corporation</a:t>
            </a:r>
            <a:endParaRPr lang="en-US" sz="2800" dirty="0"/>
          </a:p>
        </p:txBody>
      </p:sp>
      <p:sp>
        <p:nvSpPr>
          <p:cNvPr id="3" name="Content Placeholder 2"/>
          <p:cNvSpPr>
            <a:spLocks noGrp="1"/>
          </p:cNvSpPr>
          <p:nvPr>
            <p:ph idx="1"/>
          </p:nvPr>
        </p:nvSpPr>
        <p:spPr>
          <a:xfrm>
            <a:off x="457200" y="1600200"/>
            <a:ext cx="7467600" cy="4998720"/>
          </a:xfrm>
        </p:spPr>
        <p:txBody>
          <a:bodyPr>
            <a:noAutofit/>
          </a:bodyPr>
          <a:lstStyle/>
          <a:p>
            <a:pPr marL="0" indent="0">
              <a:buNone/>
            </a:pPr>
            <a:r>
              <a:rPr lang="en-US" altLang="en-US" sz="2000" b="1" dirty="0" smtClean="0">
                <a:solidFill>
                  <a:srgbClr val="002060"/>
                </a:solidFill>
              </a:rPr>
              <a:t>The </a:t>
            </a:r>
            <a:r>
              <a:rPr lang="en-US" altLang="en-US" sz="2000" b="1" dirty="0">
                <a:solidFill>
                  <a:srgbClr val="002060"/>
                </a:solidFill>
              </a:rPr>
              <a:t>three primary characteristics of nonprofit </a:t>
            </a:r>
            <a:r>
              <a:rPr lang="en-US" altLang="en-US" sz="2000" b="1" dirty="0" smtClean="0">
                <a:solidFill>
                  <a:srgbClr val="002060"/>
                </a:solidFill>
              </a:rPr>
              <a:t>corporations:</a:t>
            </a:r>
          </a:p>
          <a:p>
            <a:pPr marL="0" indent="0">
              <a:buNone/>
            </a:pPr>
            <a:endParaRPr lang="en-US" altLang="en-US" sz="900" b="1" dirty="0">
              <a:solidFill>
                <a:srgbClr val="002060"/>
              </a:solidFill>
            </a:endParaRPr>
          </a:p>
          <a:p>
            <a:pPr>
              <a:buFont typeface="Wingdings" panose="05000000000000000000" pitchFamily="2" charset="2"/>
              <a:buChar char="§"/>
            </a:pPr>
            <a:r>
              <a:rPr lang="en-US" altLang="en-US" sz="2000" b="1" dirty="0">
                <a:solidFill>
                  <a:srgbClr val="002060"/>
                </a:solidFill>
              </a:rPr>
              <a:t>Incorporated or chartered under the laws of a state government and pursuant to nonprofit or non-stock corporate </a:t>
            </a:r>
            <a:r>
              <a:rPr lang="en-US" altLang="en-US" sz="2000" b="1" dirty="0" smtClean="0">
                <a:solidFill>
                  <a:srgbClr val="002060"/>
                </a:solidFill>
              </a:rPr>
              <a:t>statutes</a:t>
            </a:r>
          </a:p>
          <a:p>
            <a:pPr marL="0" indent="0">
              <a:buNone/>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Tax-exempt status granted by the IRS rendering the organization exempt from paying federal income taxes on any net of revenues over expenditures each </a:t>
            </a:r>
            <a:r>
              <a:rPr lang="en-US" altLang="en-US" sz="2000" b="1" dirty="0" smtClean="0">
                <a:solidFill>
                  <a:srgbClr val="002060"/>
                </a:solidFill>
              </a:rPr>
              <a:t>year</a:t>
            </a:r>
          </a:p>
          <a:p>
            <a:pPr marL="0" indent="0">
              <a:buNone/>
            </a:pPr>
            <a:endParaRPr lang="en-US" altLang="en-US" sz="1000" b="1" dirty="0">
              <a:solidFill>
                <a:srgbClr val="002060"/>
              </a:solidFill>
            </a:endParaRPr>
          </a:p>
          <a:p>
            <a:pPr>
              <a:buFont typeface="Wingdings" panose="05000000000000000000" pitchFamily="2" charset="2"/>
              <a:buChar char="§"/>
            </a:pPr>
            <a:r>
              <a:rPr lang="en-US" altLang="en-US" sz="2000" b="1" dirty="0">
                <a:solidFill>
                  <a:srgbClr val="002060"/>
                </a:solidFill>
              </a:rPr>
              <a:t>Governance by volunteers – the principal decision-making mechanism for any association is its governing board most often consisting of volunteers drawn from the field represented by the association</a:t>
            </a:r>
          </a:p>
        </p:txBody>
      </p:sp>
      <p:sp>
        <p:nvSpPr>
          <p:cNvPr id="4" name="Slide Number Placeholder 3"/>
          <p:cNvSpPr>
            <a:spLocks noGrp="1"/>
          </p:cNvSpPr>
          <p:nvPr>
            <p:ph type="sldNum" sz="quarter" idx="12"/>
          </p:nvPr>
        </p:nvSpPr>
        <p:spPr/>
        <p:txBody>
          <a:bodyPr/>
          <a:lstStyle/>
          <a:p>
            <a:fld id="{D301D209-311D-4787-8197-C7034EAF3230}"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Copyright Law Office of Robert J. Weil PLLC 2014</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7162800" cy="777240"/>
          </a:xfrm>
        </p:spPr>
        <p:txBody>
          <a:bodyPr>
            <a:normAutofit/>
          </a:bodyPr>
          <a:lstStyle/>
          <a:p>
            <a:r>
              <a:rPr lang="en-US" dirty="0" smtClean="0"/>
              <a:t>	</a:t>
            </a:r>
            <a:r>
              <a:rPr lang="en-US" sz="2800" dirty="0" smtClean="0"/>
              <a:t>Role of THE nonprofit Board</a:t>
            </a:r>
            <a:endParaRPr lang="en-US" sz="2800" dirty="0"/>
          </a:p>
        </p:txBody>
      </p:sp>
      <p:sp>
        <p:nvSpPr>
          <p:cNvPr id="5" name="Content Placeholder 4"/>
          <p:cNvSpPr>
            <a:spLocks noGrp="1"/>
          </p:cNvSpPr>
          <p:nvPr>
            <p:ph sz="half" idx="1"/>
          </p:nvPr>
        </p:nvSpPr>
        <p:spPr>
          <a:xfrm>
            <a:off x="457200" y="1676400"/>
            <a:ext cx="7010400" cy="4525963"/>
          </a:xfrm>
        </p:spPr>
        <p:txBody>
          <a:bodyPr>
            <a:noAutofit/>
          </a:bodyPr>
          <a:lstStyle/>
          <a:p>
            <a:pPr>
              <a:buFont typeface="Wingdings" panose="05000000000000000000" pitchFamily="2" charset="2"/>
              <a:buChar char="§"/>
              <a:defRPr/>
            </a:pPr>
            <a:r>
              <a:rPr lang="en-US" sz="2000" b="1" dirty="0" smtClean="0">
                <a:solidFill>
                  <a:srgbClr val="002060"/>
                </a:solidFill>
              </a:rPr>
              <a:t>Determine</a:t>
            </a:r>
            <a:r>
              <a:rPr lang="en-US" sz="2000" b="1" dirty="0">
                <a:solidFill>
                  <a:srgbClr val="002060"/>
                </a:solidFill>
              </a:rPr>
              <a:t>, review and approve the mission statement and nonprofit </a:t>
            </a:r>
            <a:r>
              <a:rPr lang="en-US" sz="2000" b="1" dirty="0" smtClean="0">
                <a:solidFill>
                  <a:srgbClr val="002060"/>
                </a:solidFill>
              </a:rPr>
              <a:t>purpose</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a:solidFill>
                  <a:srgbClr val="002060"/>
                </a:solidFill>
              </a:rPr>
              <a:t>Approve and oversee the strategic plan, policies and operational </a:t>
            </a:r>
            <a:r>
              <a:rPr lang="en-US" sz="2000" b="1" dirty="0" smtClean="0">
                <a:solidFill>
                  <a:srgbClr val="002060"/>
                </a:solidFill>
              </a:rPr>
              <a:t>matters</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a:solidFill>
                  <a:srgbClr val="002060"/>
                </a:solidFill>
              </a:rPr>
              <a:t>Selection, evaluation and determination of CEO or Executive Director performance and </a:t>
            </a:r>
            <a:r>
              <a:rPr lang="en-US" sz="2000" b="1" dirty="0" smtClean="0">
                <a:solidFill>
                  <a:srgbClr val="002060"/>
                </a:solidFill>
              </a:rPr>
              <a:t>compensation</a:t>
            </a:r>
          </a:p>
          <a:p>
            <a:pPr>
              <a:buFont typeface="Wingdings" panose="05000000000000000000" pitchFamily="2" charset="2"/>
              <a:buChar char="§"/>
              <a:defRPr/>
            </a:pPr>
            <a:endParaRPr lang="en-US" sz="1000" b="1" dirty="0">
              <a:solidFill>
                <a:srgbClr val="002060"/>
              </a:solidFill>
            </a:endParaRPr>
          </a:p>
          <a:p>
            <a:pPr>
              <a:buFont typeface="Wingdings" panose="05000000000000000000" pitchFamily="2" charset="2"/>
              <a:buChar char="§"/>
              <a:defRPr/>
            </a:pPr>
            <a:r>
              <a:rPr lang="en-US" sz="2000" b="1" dirty="0">
                <a:solidFill>
                  <a:srgbClr val="002060"/>
                </a:solidFill>
              </a:rPr>
              <a:t>Monitor and strengthen organization programs and services</a:t>
            </a:r>
          </a:p>
          <a:p>
            <a:pPr>
              <a:buFont typeface="Wingdings" panose="05000000000000000000" pitchFamily="2" charset="2"/>
              <a:buChar char="§"/>
            </a:pPr>
            <a:endParaRPr lang="en-US" sz="2000" dirty="0"/>
          </a:p>
        </p:txBody>
      </p:sp>
      <p:sp>
        <p:nvSpPr>
          <p:cNvPr id="6" name="Content Placeholder 5"/>
          <p:cNvSpPr>
            <a:spLocks noGrp="1"/>
          </p:cNvSpPr>
          <p:nvPr>
            <p:ph sz="half" idx="2"/>
          </p:nvPr>
        </p:nvSpPr>
        <p:spPr>
          <a:xfrm>
            <a:off x="5623560" y="1752600"/>
            <a:ext cx="3520440" cy="4525963"/>
          </a:xfrm>
        </p:spPr>
        <p:txBody>
          <a:bodyPr>
            <a:normAutofit/>
          </a:bodyPr>
          <a:lstStyle/>
          <a:p>
            <a:pPr marL="0" indent="0" algn="ctr">
              <a:buNone/>
              <a:defRPr/>
            </a:pPr>
            <a:r>
              <a:rPr lang="en-US" b="1" dirty="0" smtClean="0">
                <a:solidFill>
                  <a:srgbClr val="336699"/>
                </a:solidFill>
              </a:rPr>
              <a:t> </a:t>
            </a:r>
            <a:endParaRPr lang="en-US" sz="2400" dirty="0">
              <a:solidFill>
                <a:srgbClr val="336699"/>
              </a:solidFill>
            </a:endParaRPr>
          </a:p>
          <a:p>
            <a:endParaRPr lang="en-US" dirty="0"/>
          </a:p>
        </p:txBody>
      </p:sp>
      <p:sp>
        <p:nvSpPr>
          <p:cNvPr id="7" name="Slide Number Placeholder 6"/>
          <p:cNvSpPr>
            <a:spLocks noGrp="1"/>
          </p:cNvSpPr>
          <p:nvPr>
            <p:ph type="sldNum" sz="quarter" idx="12"/>
          </p:nvPr>
        </p:nvSpPr>
        <p:spPr/>
        <p:txBody>
          <a:bodyPr/>
          <a:lstStyle/>
          <a:p>
            <a:fld id="{D301D209-311D-4787-8197-C7034EAF3230}" type="slidenum">
              <a:rPr lang="en-US" smtClean="0"/>
              <a:pPr/>
              <a:t>9</a:t>
            </a:fld>
            <a:endParaRPr lang="en-US"/>
          </a:p>
        </p:txBody>
      </p:sp>
      <p:sp>
        <p:nvSpPr>
          <p:cNvPr id="9" name="Footer Placeholder 8"/>
          <p:cNvSpPr>
            <a:spLocks noGrp="1"/>
          </p:cNvSpPr>
          <p:nvPr>
            <p:ph type="ftr" sz="quarter" idx="11"/>
          </p:nvPr>
        </p:nvSpPr>
        <p:spPr/>
        <p:txBody>
          <a:bodyPr/>
          <a:lstStyle/>
          <a:p>
            <a:r>
              <a:rPr lang="en-US" smtClean="0"/>
              <a:t>Copyright Law Office of Robert J. Weil PLLC 2014</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606</TotalTime>
  <Words>3751</Words>
  <Application>Microsoft Office PowerPoint</Application>
  <PresentationFormat>On-screen Show (4:3)</PresentationFormat>
  <Paragraphs>687</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Opulent</vt:lpstr>
      <vt:lpstr>Boot Camp for Changing the World</vt:lpstr>
      <vt:lpstr>Who We Are</vt:lpstr>
      <vt:lpstr>NPO Basics</vt:lpstr>
      <vt:lpstr>Ready to meet Targets?</vt:lpstr>
      <vt:lpstr>Field Test- Governance</vt:lpstr>
      <vt:lpstr>Roles &amp; Responsibilities</vt:lpstr>
      <vt:lpstr>Perspective On Governance </vt:lpstr>
      <vt:lpstr>Legal Characteristics of a Nonprofit Corporation</vt:lpstr>
      <vt:lpstr> Role of THE nonprofit Board</vt:lpstr>
      <vt:lpstr> Role of THE nonprofit Board</vt:lpstr>
      <vt:lpstr> Role of THE nonprofit Board</vt:lpstr>
      <vt:lpstr>Powers of Board of Directors</vt:lpstr>
      <vt:lpstr>Continuing duties of a Director</vt:lpstr>
      <vt:lpstr>Standards of Performance</vt:lpstr>
      <vt:lpstr>Avoiding Personal Liability</vt:lpstr>
      <vt:lpstr>Personal Liability Risks</vt:lpstr>
      <vt:lpstr>Attributes of a good Director</vt:lpstr>
      <vt:lpstr>Attributes of a good Director</vt:lpstr>
      <vt:lpstr>Attributes of a good Director</vt:lpstr>
      <vt:lpstr>Conflicts of Interest and Self Dealing</vt:lpstr>
      <vt:lpstr>Conflicts of Interest and Self Dealing</vt:lpstr>
      <vt:lpstr>Director Liability safeguards</vt:lpstr>
      <vt:lpstr>Director Liability safeguards</vt:lpstr>
      <vt:lpstr>Director Liability safeguards</vt:lpstr>
      <vt:lpstr>Director Liability safeguards</vt:lpstr>
      <vt:lpstr>NONPROFIT Insurance</vt:lpstr>
      <vt:lpstr>Areas of Director Concern</vt:lpstr>
      <vt:lpstr>Areas of Director Concern</vt:lpstr>
      <vt:lpstr>Areas of Director Concern</vt:lpstr>
      <vt:lpstr>Areas of Director Concern</vt:lpstr>
      <vt:lpstr>Areas of Director Concern</vt:lpstr>
      <vt:lpstr>Good Board Governance</vt:lpstr>
      <vt:lpstr>Slide 33</vt:lpstr>
      <vt:lpstr>Fundamentals of Development</vt:lpstr>
      <vt:lpstr>Fund Development for Nonprofits</vt:lpstr>
      <vt:lpstr>Setting the Stage</vt:lpstr>
      <vt:lpstr>Your Logic Model</vt:lpstr>
      <vt:lpstr>Potential Sources of Funding</vt:lpstr>
      <vt:lpstr>Foundations</vt:lpstr>
      <vt:lpstr>Key pointers for all Proposals</vt:lpstr>
      <vt:lpstr>Other sources</vt:lpstr>
      <vt:lpstr>Discussion Questions</vt:lpstr>
      <vt:lpstr>Contact</vt:lpstr>
      <vt:lpstr>Planning Basics</vt:lpstr>
      <vt:lpstr>Planning</vt:lpstr>
      <vt:lpstr>Strategy and Planning</vt:lpstr>
      <vt:lpstr>Components of a Plan</vt:lpstr>
      <vt:lpstr>Overview of Planning Process</vt:lpstr>
      <vt:lpstr>Example</vt:lpstr>
      <vt:lpstr>Free Eye Exams</vt:lpstr>
      <vt:lpstr>Quick Tests/Assessment</vt:lpstr>
      <vt:lpstr>S.M.A.R.T.</vt:lpstr>
      <vt:lpstr>Exit Strategy</vt:lpstr>
      <vt:lpstr>Upcoming Workshop</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 Camp for Changing the World</dc:title>
  <dc:creator>Jennifer and Stephen</dc:creator>
  <cp:lastModifiedBy>GFlanagan</cp:lastModifiedBy>
  <cp:revision>75</cp:revision>
  <dcterms:created xsi:type="dcterms:W3CDTF">2014-01-02T20:09:45Z</dcterms:created>
  <dcterms:modified xsi:type="dcterms:W3CDTF">2014-02-20T18:06:12Z</dcterms:modified>
</cp:coreProperties>
</file>